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4" r:id="rId4"/>
    <p:sldId id="265" r:id="rId5"/>
    <p:sldId id="261" r:id="rId6"/>
    <p:sldId id="266" r:id="rId7"/>
    <p:sldId id="262" r:id="rId8"/>
    <p:sldId id="256" r:id="rId9"/>
    <p:sldId id="268" r:id="rId10"/>
    <p:sldId id="276" r:id="rId11"/>
    <p:sldId id="257" r:id="rId12"/>
    <p:sldId id="277" r:id="rId13"/>
    <p:sldId id="273" r:id="rId14"/>
    <p:sldId id="269" r:id="rId15"/>
    <p:sldId id="270" r:id="rId16"/>
    <p:sldId id="275" r:id="rId17"/>
    <p:sldId id="272" r:id="rId18"/>
    <p:sldId id="271" r:id="rId19"/>
    <p:sldId id="274" r:id="rId20"/>
    <p:sldId id="278" r:id="rId21"/>
    <p:sldId id="279" r:id="rId22"/>
    <p:sldId id="280" r:id="rId23"/>
    <p:sldId id="281" r:id="rId24"/>
    <p:sldId id="283" r:id="rId25"/>
    <p:sldId id="285" r:id="rId26"/>
    <p:sldId id="295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CCFF"/>
    <a:srgbClr val="66CCFF"/>
    <a:srgbClr val="00FFFF"/>
    <a:srgbClr val="FFFF99"/>
    <a:srgbClr val="CCFF99"/>
    <a:srgbClr val="FFFFCC"/>
    <a:srgbClr val="33CCCC"/>
    <a:srgbClr val="00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75806" autoAdjust="0"/>
  </p:normalViewPr>
  <p:slideViewPr>
    <p:cSldViewPr>
      <p:cViewPr varScale="1">
        <p:scale>
          <a:sx n="73" d="100"/>
          <a:sy n="73" d="100"/>
        </p:scale>
        <p:origin x="12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047ABC-872F-4381-8DFC-5B4F5EA579E1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</dgm:pt>
    <dgm:pt modelId="{91E508EA-76DB-4175-B1F9-43DD3C07CE93}">
      <dgm:prSet phldrT="[Текст]"/>
      <dgm:spPr/>
      <dgm:t>
        <a:bodyPr/>
        <a:lstStyle/>
        <a:p>
          <a:r>
            <a:rPr lang="ru-RU" dirty="0" smtClean="0"/>
            <a:t>Сюжетно-ролевые </a:t>
          </a:r>
          <a:endParaRPr lang="ru-RU" dirty="0"/>
        </a:p>
      </dgm:t>
    </dgm:pt>
    <dgm:pt modelId="{0028CE79-6B65-4A2D-B595-101F98B59C11}" type="parTrans" cxnId="{CE7F655C-1211-4D5C-8C43-A449765E3429}">
      <dgm:prSet/>
      <dgm:spPr/>
      <dgm:t>
        <a:bodyPr/>
        <a:lstStyle/>
        <a:p>
          <a:endParaRPr lang="ru-RU"/>
        </a:p>
      </dgm:t>
    </dgm:pt>
    <dgm:pt modelId="{C8BEF96D-612F-4535-A956-5288221A1804}" type="sibTrans" cxnId="{CE7F655C-1211-4D5C-8C43-A449765E3429}">
      <dgm:prSet/>
      <dgm:spPr/>
      <dgm:t>
        <a:bodyPr/>
        <a:lstStyle/>
        <a:p>
          <a:endParaRPr lang="ru-RU"/>
        </a:p>
      </dgm:t>
    </dgm:pt>
    <dgm:pt modelId="{01B3A398-D779-45FD-8240-525F8895854D}">
      <dgm:prSet phldrT="[Текст]"/>
      <dgm:spPr/>
      <dgm:t>
        <a:bodyPr/>
        <a:lstStyle/>
        <a:p>
          <a:r>
            <a:rPr lang="ru-RU" dirty="0" smtClean="0"/>
            <a:t>Театрализованные </a:t>
          </a:r>
          <a:endParaRPr lang="ru-RU" dirty="0"/>
        </a:p>
      </dgm:t>
    </dgm:pt>
    <dgm:pt modelId="{54D3B212-FA05-40F6-BD20-150F8FFAE76D}" type="parTrans" cxnId="{13909D01-72B3-45A8-BEC4-F2A798C50250}">
      <dgm:prSet/>
      <dgm:spPr/>
      <dgm:t>
        <a:bodyPr/>
        <a:lstStyle/>
        <a:p>
          <a:endParaRPr lang="ru-RU"/>
        </a:p>
      </dgm:t>
    </dgm:pt>
    <dgm:pt modelId="{6A4A7571-2D6F-466B-9967-DDE2A20413BB}" type="sibTrans" cxnId="{13909D01-72B3-45A8-BEC4-F2A798C50250}">
      <dgm:prSet/>
      <dgm:spPr/>
      <dgm:t>
        <a:bodyPr/>
        <a:lstStyle/>
        <a:p>
          <a:endParaRPr lang="ru-RU"/>
        </a:p>
      </dgm:t>
    </dgm:pt>
    <dgm:pt modelId="{60888364-4E73-4C82-8F29-D9FFCE2F047D}">
      <dgm:prSet phldrT="[Текст]"/>
      <dgm:spPr/>
      <dgm:t>
        <a:bodyPr/>
        <a:lstStyle/>
        <a:p>
          <a:r>
            <a:rPr lang="ru-RU" dirty="0" smtClean="0"/>
            <a:t>Строительные </a:t>
          </a:r>
          <a:endParaRPr lang="ru-RU" dirty="0"/>
        </a:p>
      </dgm:t>
    </dgm:pt>
    <dgm:pt modelId="{43104368-B255-465F-AB7C-E0A55FF24070}" type="parTrans" cxnId="{47F4E3D7-8794-41EC-A87F-F877C01C4068}">
      <dgm:prSet/>
      <dgm:spPr/>
    </dgm:pt>
    <dgm:pt modelId="{F4A4E601-0597-4B7C-AEED-4964B37AEC1F}" type="sibTrans" cxnId="{47F4E3D7-8794-41EC-A87F-F877C01C4068}">
      <dgm:prSet/>
      <dgm:spPr/>
    </dgm:pt>
    <dgm:pt modelId="{0101A52F-DBF9-4AAD-8282-83C1B1BB39B7}" type="pres">
      <dgm:prSet presAssocID="{F6047ABC-872F-4381-8DFC-5B4F5EA579E1}" presName="linearFlow" presStyleCnt="0">
        <dgm:presLayoutVars>
          <dgm:dir/>
          <dgm:resizeHandles val="exact"/>
        </dgm:presLayoutVars>
      </dgm:prSet>
      <dgm:spPr/>
    </dgm:pt>
    <dgm:pt modelId="{6E89782E-81CC-4C05-A3F4-F60103366F25}" type="pres">
      <dgm:prSet presAssocID="{91E508EA-76DB-4175-B1F9-43DD3C07CE93}" presName="composite" presStyleCnt="0"/>
      <dgm:spPr/>
    </dgm:pt>
    <dgm:pt modelId="{09E93C47-B462-4682-97F4-5557DCEF16BB}" type="pres">
      <dgm:prSet presAssocID="{91E508EA-76DB-4175-B1F9-43DD3C07CE93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D143337E-6726-4219-9702-2331418ECD4B}" type="pres">
      <dgm:prSet presAssocID="{91E508EA-76DB-4175-B1F9-43DD3C07CE9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4E5E2-61D8-4F5B-AFEA-31BFFCA57500}" type="pres">
      <dgm:prSet presAssocID="{C8BEF96D-612F-4535-A956-5288221A1804}" presName="spacing" presStyleCnt="0"/>
      <dgm:spPr/>
    </dgm:pt>
    <dgm:pt modelId="{606C244C-1BB3-4370-A56D-5E487B1FFD85}" type="pres">
      <dgm:prSet presAssocID="{60888364-4E73-4C82-8F29-D9FFCE2F047D}" presName="composite" presStyleCnt="0"/>
      <dgm:spPr/>
    </dgm:pt>
    <dgm:pt modelId="{47D0CF5B-575B-4F9A-ABA9-ADFB8955EE30}" type="pres">
      <dgm:prSet presAssocID="{60888364-4E73-4C82-8F29-D9FFCE2F047D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92D050"/>
          </a:solidFill>
        </a:ln>
      </dgm:spPr>
    </dgm:pt>
    <dgm:pt modelId="{CA32D75E-67ED-47BD-A527-DF6D9280E7ED}" type="pres">
      <dgm:prSet presAssocID="{60888364-4E73-4C82-8F29-D9FFCE2F047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2BF4B-FA5A-47ED-89CF-3098894DF5B6}" type="pres">
      <dgm:prSet presAssocID="{F4A4E601-0597-4B7C-AEED-4964B37AEC1F}" presName="spacing" presStyleCnt="0"/>
      <dgm:spPr/>
    </dgm:pt>
    <dgm:pt modelId="{5AF9827E-F1B0-4678-8DE2-C1091576B3FA}" type="pres">
      <dgm:prSet presAssocID="{01B3A398-D779-45FD-8240-525F8895854D}" presName="composite" presStyleCnt="0"/>
      <dgm:spPr/>
    </dgm:pt>
    <dgm:pt modelId="{A3F3CD66-3DB5-45C1-83B7-3E351A685692}" type="pres">
      <dgm:prSet presAssocID="{01B3A398-D779-45FD-8240-525F8895854D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6">
              <a:lumMod val="75000"/>
            </a:schemeClr>
          </a:solidFill>
        </a:ln>
      </dgm:spPr>
    </dgm:pt>
    <dgm:pt modelId="{A1B3DBAD-AED8-4022-ADF5-14F649D18D79}" type="pres">
      <dgm:prSet presAssocID="{01B3A398-D779-45FD-8240-525F8895854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DC4A6A-8A5A-4B7D-8601-8050A9442080}" type="presOf" srcId="{01B3A398-D779-45FD-8240-525F8895854D}" destId="{A1B3DBAD-AED8-4022-ADF5-14F649D18D79}" srcOrd="0" destOrd="0" presId="urn:microsoft.com/office/officeart/2005/8/layout/vList3#1"/>
    <dgm:cxn modelId="{13909D01-72B3-45A8-BEC4-F2A798C50250}" srcId="{F6047ABC-872F-4381-8DFC-5B4F5EA579E1}" destId="{01B3A398-D779-45FD-8240-525F8895854D}" srcOrd="2" destOrd="0" parTransId="{54D3B212-FA05-40F6-BD20-150F8FFAE76D}" sibTransId="{6A4A7571-2D6F-466B-9967-DDE2A20413BB}"/>
    <dgm:cxn modelId="{CE7F655C-1211-4D5C-8C43-A449765E3429}" srcId="{F6047ABC-872F-4381-8DFC-5B4F5EA579E1}" destId="{91E508EA-76DB-4175-B1F9-43DD3C07CE93}" srcOrd="0" destOrd="0" parTransId="{0028CE79-6B65-4A2D-B595-101F98B59C11}" sibTransId="{C8BEF96D-612F-4535-A956-5288221A1804}"/>
    <dgm:cxn modelId="{47F4E3D7-8794-41EC-A87F-F877C01C4068}" srcId="{F6047ABC-872F-4381-8DFC-5B4F5EA579E1}" destId="{60888364-4E73-4C82-8F29-D9FFCE2F047D}" srcOrd="1" destOrd="0" parTransId="{43104368-B255-465F-AB7C-E0A55FF24070}" sibTransId="{F4A4E601-0597-4B7C-AEED-4964B37AEC1F}"/>
    <dgm:cxn modelId="{FCDA88B8-704A-4DCE-A10F-CA5C1B41A978}" type="presOf" srcId="{F6047ABC-872F-4381-8DFC-5B4F5EA579E1}" destId="{0101A52F-DBF9-4AAD-8282-83C1B1BB39B7}" srcOrd="0" destOrd="0" presId="urn:microsoft.com/office/officeart/2005/8/layout/vList3#1"/>
    <dgm:cxn modelId="{4077228F-E2BD-4CF4-9D5D-C299126F6084}" type="presOf" srcId="{91E508EA-76DB-4175-B1F9-43DD3C07CE93}" destId="{D143337E-6726-4219-9702-2331418ECD4B}" srcOrd="0" destOrd="0" presId="urn:microsoft.com/office/officeart/2005/8/layout/vList3#1"/>
    <dgm:cxn modelId="{CBEA3A94-2B57-4746-A700-60EAB9B61BB4}" type="presOf" srcId="{60888364-4E73-4C82-8F29-D9FFCE2F047D}" destId="{CA32D75E-67ED-47BD-A527-DF6D9280E7ED}" srcOrd="0" destOrd="0" presId="urn:microsoft.com/office/officeart/2005/8/layout/vList3#1"/>
    <dgm:cxn modelId="{EE4D8506-F117-44D7-9BA9-D3FB20324F5B}" type="presParOf" srcId="{0101A52F-DBF9-4AAD-8282-83C1B1BB39B7}" destId="{6E89782E-81CC-4C05-A3F4-F60103366F25}" srcOrd="0" destOrd="0" presId="urn:microsoft.com/office/officeart/2005/8/layout/vList3#1"/>
    <dgm:cxn modelId="{6498D433-F908-4F7F-B54D-8E07EF224BD5}" type="presParOf" srcId="{6E89782E-81CC-4C05-A3F4-F60103366F25}" destId="{09E93C47-B462-4682-97F4-5557DCEF16BB}" srcOrd="0" destOrd="0" presId="urn:microsoft.com/office/officeart/2005/8/layout/vList3#1"/>
    <dgm:cxn modelId="{8FA26E37-0158-4E02-85F0-DF22C8521D84}" type="presParOf" srcId="{6E89782E-81CC-4C05-A3F4-F60103366F25}" destId="{D143337E-6726-4219-9702-2331418ECD4B}" srcOrd="1" destOrd="0" presId="urn:microsoft.com/office/officeart/2005/8/layout/vList3#1"/>
    <dgm:cxn modelId="{AAC88E56-0E10-46AE-AB89-D5F8A76E7207}" type="presParOf" srcId="{0101A52F-DBF9-4AAD-8282-83C1B1BB39B7}" destId="{B784E5E2-61D8-4F5B-AFEA-31BFFCA57500}" srcOrd="1" destOrd="0" presId="urn:microsoft.com/office/officeart/2005/8/layout/vList3#1"/>
    <dgm:cxn modelId="{0F1710D3-6C85-47C2-947F-56C9A02B80E5}" type="presParOf" srcId="{0101A52F-DBF9-4AAD-8282-83C1B1BB39B7}" destId="{606C244C-1BB3-4370-A56D-5E487B1FFD85}" srcOrd="2" destOrd="0" presId="urn:microsoft.com/office/officeart/2005/8/layout/vList3#1"/>
    <dgm:cxn modelId="{624A3157-9062-4CB4-92AA-F7B5D5F134FB}" type="presParOf" srcId="{606C244C-1BB3-4370-A56D-5E487B1FFD85}" destId="{47D0CF5B-575B-4F9A-ABA9-ADFB8955EE30}" srcOrd="0" destOrd="0" presId="urn:microsoft.com/office/officeart/2005/8/layout/vList3#1"/>
    <dgm:cxn modelId="{D6C1EBE4-43EE-4DA7-B68D-D88FA7C569D5}" type="presParOf" srcId="{606C244C-1BB3-4370-A56D-5E487B1FFD85}" destId="{CA32D75E-67ED-47BD-A527-DF6D9280E7ED}" srcOrd="1" destOrd="0" presId="urn:microsoft.com/office/officeart/2005/8/layout/vList3#1"/>
    <dgm:cxn modelId="{D171B924-A721-4B0F-8737-0BE6A6F224C5}" type="presParOf" srcId="{0101A52F-DBF9-4AAD-8282-83C1B1BB39B7}" destId="{CE92BF4B-FA5A-47ED-89CF-3098894DF5B6}" srcOrd="3" destOrd="0" presId="urn:microsoft.com/office/officeart/2005/8/layout/vList3#1"/>
    <dgm:cxn modelId="{3E5A91E8-307A-4F1B-8AE7-D5DCD0CC8DC5}" type="presParOf" srcId="{0101A52F-DBF9-4AAD-8282-83C1B1BB39B7}" destId="{5AF9827E-F1B0-4678-8DE2-C1091576B3FA}" srcOrd="4" destOrd="0" presId="urn:microsoft.com/office/officeart/2005/8/layout/vList3#1"/>
    <dgm:cxn modelId="{5A627AB5-6CE5-4CDB-B564-0D9559D27232}" type="presParOf" srcId="{5AF9827E-F1B0-4678-8DE2-C1091576B3FA}" destId="{A3F3CD66-3DB5-45C1-83B7-3E351A685692}" srcOrd="0" destOrd="0" presId="urn:microsoft.com/office/officeart/2005/8/layout/vList3#1"/>
    <dgm:cxn modelId="{38DD0032-E22D-4A55-AF81-9F6889C64C4E}" type="presParOf" srcId="{5AF9827E-F1B0-4678-8DE2-C1091576B3FA}" destId="{A1B3DBAD-AED8-4022-ADF5-14F649D18D7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047ABC-872F-4381-8DFC-5B4F5EA579E1}" type="doc">
      <dgm:prSet loTypeId="urn:microsoft.com/office/officeart/2005/8/layout/vList3#2" loCatId="list" qsTypeId="urn:microsoft.com/office/officeart/2005/8/quickstyle/simple1" qsCatId="simple" csTypeId="urn:microsoft.com/office/officeart/2005/8/colors/colorful5" csCatId="colorful" phldr="1"/>
      <dgm:spPr/>
    </dgm:pt>
    <dgm:pt modelId="{91E508EA-76DB-4175-B1F9-43DD3C07CE93}">
      <dgm:prSet phldrT="[Текст]"/>
      <dgm:spPr/>
      <dgm:t>
        <a:bodyPr/>
        <a:lstStyle/>
        <a:p>
          <a:r>
            <a:rPr lang="ru-RU" dirty="0" smtClean="0"/>
            <a:t>дидактические</a:t>
          </a:r>
          <a:endParaRPr lang="ru-RU" dirty="0"/>
        </a:p>
      </dgm:t>
    </dgm:pt>
    <dgm:pt modelId="{0028CE79-6B65-4A2D-B595-101F98B59C11}" type="parTrans" cxnId="{CE7F655C-1211-4D5C-8C43-A449765E3429}">
      <dgm:prSet/>
      <dgm:spPr/>
      <dgm:t>
        <a:bodyPr/>
        <a:lstStyle/>
        <a:p>
          <a:endParaRPr lang="ru-RU"/>
        </a:p>
      </dgm:t>
    </dgm:pt>
    <dgm:pt modelId="{C8BEF96D-612F-4535-A956-5288221A1804}" type="sibTrans" cxnId="{CE7F655C-1211-4D5C-8C43-A449765E3429}">
      <dgm:prSet/>
      <dgm:spPr/>
      <dgm:t>
        <a:bodyPr/>
        <a:lstStyle/>
        <a:p>
          <a:endParaRPr lang="ru-RU"/>
        </a:p>
      </dgm:t>
    </dgm:pt>
    <dgm:pt modelId="{01B3A398-D779-45FD-8240-525F8895854D}">
      <dgm:prSet phldrT="[Текст]"/>
      <dgm:spPr/>
      <dgm:t>
        <a:bodyPr/>
        <a:lstStyle/>
        <a:p>
          <a:r>
            <a:rPr lang="ru-RU" dirty="0" smtClean="0"/>
            <a:t>Подвижные</a:t>
          </a:r>
          <a:endParaRPr lang="ru-RU" dirty="0"/>
        </a:p>
      </dgm:t>
    </dgm:pt>
    <dgm:pt modelId="{54D3B212-FA05-40F6-BD20-150F8FFAE76D}" type="parTrans" cxnId="{13909D01-72B3-45A8-BEC4-F2A798C50250}">
      <dgm:prSet/>
      <dgm:spPr/>
      <dgm:t>
        <a:bodyPr/>
        <a:lstStyle/>
        <a:p>
          <a:endParaRPr lang="ru-RU"/>
        </a:p>
      </dgm:t>
    </dgm:pt>
    <dgm:pt modelId="{6A4A7571-2D6F-466B-9967-DDE2A20413BB}" type="sibTrans" cxnId="{13909D01-72B3-45A8-BEC4-F2A798C50250}">
      <dgm:prSet/>
      <dgm:spPr/>
      <dgm:t>
        <a:bodyPr/>
        <a:lstStyle/>
        <a:p>
          <a:endParaRPr lang="ru-RU"/>
        </a:p>
      </dgm:t>
    </dgm:pt>
    <dgm:pt modelId="{7A40ADA7-EE8B-42E8-9A0E-798BFFF2849A}">
      <dgm:prSet phldrT="[Текст]"/>
      <dgm:spPr/>
      <dgm:t>
        <a:bodyPr/>
        <a:lstStyle/>
        <a:p>
          <a:r>
            <a:rPr lang="ru-RU" dirty="0" smtClean="0"/>
            <a:t>компьютерные</a:t>
          </a:r>
          <a:endParaRPr lang="ru-RU" dirty="0"/>
        </a:p>
      </dgm:t>
    </dgm:pt>
    <dgm:pt modelId="{DB24FACB-06D2-4835-BA88-876D640D2D19}" type="parTrans" cxnId="{2D1831F1-E91F-40E2-A567-925CB40F6E2E}">
      <dgm:prSet/>
      <dgm:spPr/>
      <dgm:t>
        <a:bodyPr/>
        <a:lstStyle/>
        <a:p>
          <a:endParaRPr lang="ru-RU"/>
        </a:p>
      </dgm:t>
    </dgm:pt>
    <dgm:pt modelId="{38BBD5E1-6765-4913-941E-965E8EEBD8E3}" type="sibTrans" cxnId="{2D1831F1-E91F-40E2-A567-925CB40F6E2E}">
      <dgm:prSet/>
      <dgm:spPr/>
      <dgm:t>
        <a:bodyPr/>
        <a:lstStyle/>
        <a:p>
          <a:endParaRPr lang="ru-RU"/>
        </a:p>
      </dgm:t>
    </dgm:pt>
    <dgm:pt modelId="{870FF697-3E21-43F7-A194-B3FCF62F7BBD}">
      <dgm:prSet phldrT="[Текст]"/>
      <dgm:spPr/>
      <dgm:t>
        <a:bodyPr/>
        <a:lstStyle/>
        <a:p>
          <a:r>
            <a:rPr lang="ru-RU" dirty="0" smtClean="0"/>
            <a:t>Игры-забавы</a:t>
          </a:r>
          <a:endParaRPr lang="ru-RU" dirty="0"/>
        </a:p>
      </dgm:t>
    </dgm:pt>
    <dgm:pt modelId="{8505E21B-154C-4868-8053-9685B550923A}" type="parTrans" cxnId="{0921BA6B-2CF3-4B67-8256-EF76151506EB}">
      <dgm:prSet/>
      <dgm:spPr/>
    </dgm:pt>
    <dgm:pt modelId="{C2B09487-4408-41CB-9C98-79F06BC55376}" type="sibTrans" cxnId="{0921BA6B-2CF3-4B67-8256-EF76151506EB}">
      <dgm:prSet/>
      <dgm:spPr/>
    </dgm:pt>
    <dgm:pt modelId="{BCCF947F-4D8E-46E4-A36B-A8589C3FCC97}">
      <dgm:prSet phldrT="[Текст]"/>
      <dgm:spPr/>
      <dgm:t>
        <a:bodyPr/>
        <a:lstStyle/>
        <a:p>
          <a:r>
            <a:rPr lang="ru-RU" dirty="0" smtClean="0"/>
            <a:t>народные</a:t>
          </a:r>
          <a:endParaRPr lang="ru-RU" dirty="0"/>
        </a:p>
      </dgm:t>
    </dgm:pt>
    <dgm:pt modelId="{5BB6A113-D4E2-4D63-A30F-A83BB27E5127}" type="parTrans" cxnId="{A140A43D-A11F-437F-82D7-E9DE619F1FE4}">
      <dgm:prSet/>
      <dgm:spPr/>
    </dgm:pt>
    <dgm:pt modelId="{EC656710-4054-4D3E-9BE8-185D23745B28}" type="sibTrans" cxnId="{A140A43D-A11F-437F-82D7-E9DE619F1FE4}">
      <dgm:prSet/>
      <dgm:spPr/>
    </dgm:pt>
    <dgm:pt modelId="{0101A52F-DBF9-4AAD-8282-83C1B1BB39B7}" type="pres">
      <dgm:prSet presAssocID="{F6047ABC-872F-4381-8DFC-5B4F5EA579E1}" presName="linearFlow" presStyleCnt="0">
        <dgm:presLayoutVars>
          <dgm:dir/>
          <dgm:resizeHandles val="exact"/>
        </dgm:presLayoutVars>
      </dgm:prSet>
      <dgm:spPr/>
    </dgm:pt>
    <dgm:pt modelId="{6E89782E-81CC-4C05-A3F4-F60103366F25}" type="pres">
      <dgm:prSet presAssocID="{91E508EA-76DB-4175-B1F9-43DD3C07CE93}" presName="composite" presStyleCnt="0"/>
      <dgm:spPr/>
    </dgm:pt>
    <dgm:pt modelId="{09E93C47-B462-4682-97F4-5557DCEF16BB}" type="pres">
      <dgm:prSet presAssocID="{91E508EA-76DB-4175-B1F9-43DD3C07CE93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D143337E-6726-4219-9702-2331418ECD4B}" type="pres">
      <dgm:prSet presAssocID="{91E508EA-76DB-4175-B1F9-43DD3C07CE9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4E5E2-61D8-4F5B-AFEA-31BFFCA57500}" type="pres">
      <dgm:prSet presAssocID="{C8BEF96D-612F-4535-A956-5288221A1804}" presName="spacing" presStyleCnt="0"/>
      <dgm:spPr/>
    </dgm:pt>
    <dgm:pt modelId="{5AF9827E-F1B0-4678-8DE2-C1091576B3FA}" type="pres">
      <dgm:prSet presAssocID="{01B3A398-D779-45FD-8240-525F8895854D}" presName="composite" presStyleCnt="0"/>
      <dgm:spPr/>
    </dgm:pt>
    <dgm:pt modelId="{A3F3CD66-3DB5-45C1-83B7-3E351A685692}" type="pres">
      <dgm:prSet presAssocID="{01B3A398-D779-45FD-8240-525F8895854D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50"/>
          </a:solidFill>
        </a:ln>
      </dgm:spPr>
    </dgm:pt>
    <dgm:pt modelId="{A1B3DBAD-AED8-4022-ADF5-14F649D18D79}" type="pres">
      <dgm:prSet presAssocID="{01B3A398-D779-45FD-8240-525F8895854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D4357-ED84-4F56-95A3-B40DB2FA0E57}" type="pres">
      <dgm:prSet presAssocID="{6A4A7571-2D6F-466B-9967-DDE2A20413BB}" presName="spacing" presStyleCnt="0"/>
      <dgm:spPr/>
    </dgm:pt>
    <dgm:pt modelId="{448C28A5-94E6-4D7C-ADEF-48C289B1CF3A}" type="pres">
      <dgm:prSet presAssocID="{870FF697-3E21-43F7-A194-B3FCF62F7BBD}" presName="composite" presStyleCnt="0"/>
      <dgm:spPr/>
    </dgm:pt>
    <dgm:pt modelId="{E0D352FC-F9E2-49A3-8EAD-E09AD299446E}" type="pres">
      <dgm:prSet presAssocID="{870FF697-3E21-43F7-A194-B3FCF62F7BBD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92D050"/>
          </a:solidFill>
        </a:ln>
      </dgm:spPr>
    </dgm:pt>
    <dgm:pt modelId="{EAA8AC34-4F02-4FB4-99D2-783944A3EB82}" type="pres">
      <dgm:prSet presAssocID="{870FF697-3E21-43F7-A194-B3FCF62F7BB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AB428-6F3B-4DBD-A99C-7B302B3D50C7}" type="pres">
      <dgm:prSet presAssocID="{C2B09487-4408-41CB-9C98-79F06BC55376}" presName="spacing" presStyleCnt="0"/>
      <dgm:spPr/>
    </dgm:pt>
    <dgm:pt modelId="{88F698A3-F2B7-4E1F-814D-1B73F5C0EF84}" type="pres">
      <dgm:prSet presAssocID="{BCCF947F-4D8E-46E4-A36B-A8589C3FCC97}" presName="composite" presStyleCnt="0"/>
      <dgm:spPr/>
    </dgm:pt>
    <dgm:pt modelId="{CB76DDA3-8F1A-4B3E-808C-2D4D5FE35F2C}" type="pres">
      <dgm:prSet presAssocID="{BCCF947F-4D8E-46E4-A36B-A8589C3FCC97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FFFF00"/>
          </a:solidFill>
        </a:ln>
      </dgm:spPr>
    </dgm:pt>
    <dgm:pt modelId="{0C853D48-3A54-4A2A-8110-8F63D1A5C6B4}" type="pres">
      <dgm:prSet presAssocID="{BCCF947F-4D8E-46E4-A36B-A8589C3FCC9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EB8AA-3B6A-4955-AF71-80BF0796B7EA}" type="pres">
      <dgm:prSet presAssocID="{EC656710-4054-4D3E-9BE8-185D23745B28}" presName="spacing" presStyleCnt="0"/>
      <dgm:spPr/>
    </dgm:pt>
    <dgm:pt modelId="{1B4AB26E-FC87-49FD-B610-DEF72FAAB196}" type="pres">
      <dgm:prSet presAssocID="{7A40ADA7-EE8B-42E8-9A0E-798BFFF2849A}" presName="composite" presStyleCnt="0"/>
      <dgm:spPr/>
    </dgm:pt>
    <dgm:pt modelId="{479AB3BF-65CD-41FF-8496-29485A6B66DC}" type="pres">
      <dgm:prSet presAssocID="{7A40ADA7-EE8B-42E8-9A0E-798BFFF2849A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6">
              <a:lumMod val="75000"/>
            </a:schemeClr>
          </a:solidFill>
        </a:ln>
      </dgm:spPr>
    </dgm:pt>
    <dgm:pt modelId="{8CDFCA69-DE63-4E73-97BD-E09A277BF2D3}" type="pres">
      <dgm:prSet presAssocID="{7A40ADA7-EE8B-42E8-9A0E-798BFFF2849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4A929-2E4D-4CD7-80B5-58F6ED7B86E2}" type="presOf" srcId="{870FF697-3E21-43F7-A194-B3FCF62F7BBD}" destId="{EAA8AC34-4F02-4FB4-99D2-783944A3EB82}" srcOrd="0" destOrd="0" presId="urn:microsoft.com/office/officeart/2005/8/layout/vList3#2"/>
    <dgm:cxn modelId="{2D1831F1-E91F-40E2-A567-925CB40F6E2E}" srcId="{F6047ABC-872F-4381-8DFC-5B4F5EA579E1}" destId="{7A40ADA7-EE8B-42E8-9A0E-798BFFF2849A}" srcOrd="4" destOrd="0" parTransId="{DB24FACB-06D2-4835-BA88-876D640D2D19}" sibTransId="{38BBD5E1-6765-4913-941E-965E8EEBD8E3}"/>
    <dgm:cxn modelId="{0921BA6B-2CF3-4B67-8256-EF76151506EB}" srcId="{F6047ABC-872F-4381-8DFC-5B4F5EA579E1}" destId="{870FF697-3E21-43F7-A194-B3FCF62F7BBD}" srcOrd="2" destOrd="0" parTransId="{8505E21B-154C-4868-8053-9685B550923A}" sibTransId="{C2B09487-4408-41CB-9C98-79F06BC55376}"/>
    <dgm:cxn modelId="{80FE7780-95B9-4FE7-B9A0-D37EB61B95C1}" type="presOf" srcId="{7A40ADA7-EE8B-42E8-9A0E-798BFFF2849A}" destId="{8CDFCA69-DE63-4E73-97BD-E09A277BF2D3}" srcOrd="0" destOrd="0" presId="urn:microsoft.com/office/officeart/2005/8/layout/vList3#2"/>
    <dgm:cxn modelId="{1D70A0F4-4C95-443C-A0F3-F227464F3B5B}" type="presOf" srcId="{01B3A398-D779-45FD-8240-525F8895854D}" destId="{A1B3DBAD-AED8-4022-ADF5-14F649D18D79}" srcOrd="0" destOrd="0" presId="urn:microsoft.com/office/officeart/2005/8/layout/vList3#2"/>
    <dgm:cxn modelId="{DE444061-43A4-43AA-98BA-0AB28D4126F4}" type="presOf" srcId="{91E508EA-76DB-4175-B1F9-43DD3C07CE93}" destId="{D143337E-6726-4219-9702-2331418ECD4B}" srcOrd="0" destOrd="0" presId="urn:microsoft.com/office/officeart/2005/8/layout/vList3#2"/>
    <dgm:cxn modelId="{13909D01-72B3-45A8-BEC4-F2A798C50250}" srcId="{F6047ABC-872F-4381-8DFC-5B4F5EA579E1}" destId="{01B3A398-D779-45FD-8240-525F8895854D}" srcOrd="1" destOrd="0" parTransId="{54D3B212-FA05-40F6-BD20-150F8FFAE76D}" sibTransId="{6A4A7571-2D6F-466B-9967-DDE2A20413BB}"/>
    <dgm:cxn modelId="{A94CD3AA-43DB-4E8D-A54C-C2002EEF2E60}" type="presOf" srcId="{BCCF947F-4D8E-46E4-A36B-A8589C3FCC97}" destId="{0C853D48-3A54-4A2A-8110-8F63D1A5C6B4}" srcOrd="0" destOrd="0" presId="urn:microsoft.com/office/officeart/2005/8/layout/vList3#2"/>
    <dgm:cxn modelId="{A140A43D-A11F-437F-82D7-E9DE619F1FE4}" srcId="{F6047ABC-872F-4381-8DFC-5B4F5EA579E1}" destId="{BCCF947F-4D8E-46E4-A36B-A8589C3FCC97}" srcOrd="3" destOrd="0" parTransId="{5BB6A113-D4E2-4D63-A30F-A83BB27E5127}" sibTransId="{EC656710-4054-4D3E-9BE8-185D23745B28}"/>
    <dgm:cxn modelId="{CE7F655C-1211-4D5C-8C43-A449765E3429}" srcId="{F6047ABC-872F-4381-8DFC-5B4F5EA579E1}" destId="{91E508EA-76DB-4175-B1F9-43DD3C07CE93}" srcOrd="0" destOrd="0" parTransId="{0028CE79-6B65-4A2D-B595-101F98B59C11}" sibTransId="{C8BEF96D-612F-4535-A956-5288221A1804}"/>
    <dgm:cxn modelId="{82F3D411-A380-4004-80C7-8A10C27BA15B}" type="presOf" srcId="{F6047ABC-872F-4381-8DFC-5B4F5EA579E1}" destId="{0101A52F-DBF9-4AAD-8282-83C1B1BB39B7}" srcOrd="0" destOrd="0" presId="urn:microsoft.com/office/officeart/2005/8/layout/vList3#2"/>
    <dgm:cxn modelId="{6F98A93A-C6DE-44AA-9F4B-2FABCF158862}" type="presParOf" srcId="{0101A52F-DBF9-4AAD-8282-83C1B1BB39B7}" destId="{6E89782E-81CC-4C05-A3F4-F60103366F25}" srcOrd="0" destOrd="0" presId="urn:microsoft.com/office/officeart/2005/8/layout/vList3#2"/>
    <dgm:cxn modelId="{0BB51907-67D8-48D6-BD91-41D6FAA8BA06}" type="presParOf" srcId="{6E89782E-81CC-4C05-A3F4-F60103366F25}" destId="{09E93C47-B462-4682-97F4-5557DCEF16BB}" srcOrd="0" destOrd="0" presId="urn:microsoft.com/office/officeart/2005/8/layout/vList3#2"/>
    <dgm:cxn modelId="{FFAD6A2D-B618-4F97-A731-9AFDCF29B26D}" type="presParOf" srcId="{6E89782E-81CC-4C05-A3F4-F60103366F25}" destId="{D143337E-6726-4219-9702-2331418ECD4B}" srcOrd="1" destOrd="0" presId="urn:microsoft.com/office/officeart/2005/8/layout/vList3#2"/>
    <dgm:cxn modelId="{8370F933-234A-49BD-826F-728175C06179}" type="presParOf" srcId="{0101A52F-DBF9-4AAD-8282-83C1B1BB39B7}" destId="{B784E5E2-61D8-4F5B-AFEA-31BFFCA57500}" srcOrd="1" destOrd="0" presId="urn:microsoft.com/office/officeart/2005/8/layout/vList3#2"/>
    <dgm:cxn modelId="{35CDC07F-74ED-45A8-8C42-55D86BEAEA80}" type="presParOf" srcId="{0101A52F-DBF9-4AAD-8282-83C1B1BB39B7}" destId="{5AF9827E-F1B0-4678-8DE2-C1091576B3FA}" srcOrd="2" destOrd="0" presId="urn:microsoft.com/office/officeart/2005/8/layout/vList3#2"/>
    <dgm:cxn modelId="{622AF13A-8045-4CFD-A3B4-DBDC5CC918AA}" type="presParOf" srcId="{5AF9827E-F1B0-4678-8DE2-C1091576B3FA}" destId="{A3F3CD66-3DB5-45C1-83B7-3E351A685692}" srcOrd="0" destOrd="0" presId="urn:microsoft.com/office/officeart/2005/8/layout/vList3#2"/>
    <dgm:cxn modelId="{F5F35BA8-C912-4D0F-9C07-A6756632C41E}" type="presParOf" srcId="{5AF9827E-F1B0-4678-8DE2-C1091576B3FA}" destId="{A1B3DBAD-AED8-4022-ADF5-14F649D18D79}" srcOrd="1" destOrd="0" presId="urn:microsoft.com/office/officeart/2005/8/layout/vList3#2"/>
    <dgm:cxn modelId="{8C573775-B5FE-4A18-80CC-F0462618FDA3}" type="presParOf" srcId="{0101A52F-DBF9-4AAD-8282-83C1B1BB39B7}" destId="{8FED4357-ED84-4F56-95A3-B40DB2FA0E57}" srcOrd="3" destOrd="0" presId="urn:microsoft.com/office/officeart/2005/8/layout/vList3#2"/>
    <dgm:cxn modelId="{C480EC59-204C-4403-B4BC-1806BC769168}" type="presParOf" srcId="{0101A52F-DBF9-4AAD-8282-83C1B1BB39B7}" destId="{448C28A5-94E6-4D7C-ADEF-48C289B1CF3A}" srcOrd="4" destOrd="0" presId="urn:microsoft.com/office/officeart/2005/8/layout/vList3#2"/>
    <dgm:cxn modelId="{93DC3C98-E53F-4F14-96B3-1216D53E85BC}" type="presParOf" srcId="{448C28A5-94E6-4D7C-ADEF-48C289B1CF3A}" destId="{E0D352FC-F9E2-49A3-8EAD-E09AD299446E}" srcOrd="0" destOrd="0" presId="urn:microsoft.com/office/officeart/2005/8/layout/vList3#2"/>
    <dgm:cxn modelId="{99A8B8DC-908D-42EA-91F5-436F5BD39489}" type="presParOf" srcId="{448C28A5-94E6-4D7C-ADEF-48C289B1CF3A}" destId="{EAA8AC34-4F02-4FB4-99D2-783944A3EB82}" srcOrd="1" destOrd="0" presId="urn:microsoft.com/office/officeart/2005/8/layout/vList3#2"/>
    <dgm:cxn modelId="{8BE57FDE-BAFF-4A24-9088-646FED2673F2}" type="presParOf" srcId="{0101A52F-DBF9-4AAD-8282-83C1B1BB39B7}" destId="{6D0AB428-6F3B-4DBD-A99C-7B302B3D50C7}" srcOrd="5" destOrd="0" presId="urn:microsoft.com/office/officeart/2005/8/layout/vList3#2"/>
    <dgm:cxn modelId="{228FF832-24D0-4870-99E5-665CF18C5FF6}" type="presParOf" srcId="{0101A52F-DBF9-4AAD-8282-83C1B1BB39B7}" destId="{88F698A3-F2B7-4E1F-814D-1B73F5C0EF84}" srcOrd="6" destOrd="0" presId="urn:microsoft.com/office/officeart/2005/8/layout/vList3#2"/>
    <dgm:cxn modelId="{2589FF5D-50DC-45B9-9493-D8604D4E3628}" type="presParOf" srcId="{88F698A3-F2B7-4E1F-814D-1B73F5C0EF84}" destId="{CB76DDA3-8F1A-4B3E-808C-2D4D5FE35F2C}" srcOrd="0" destOrd="0" presId="urn:microsoft.com/office/officeart/2005/8/layout/vList3#2"/>
    <dgm:cxn modelId="{C82075ED-8727-4A2B-B1B6-7CFE91F9350B}" type="presParOf" srcId="{88F698A3-F2B7-4E1F-814D-1B73F5C0EF84}" destId="{0C853D48-3A54-4A2A-8110-8F63D1A5C6B4}" srcOrd="1" destOrd="0" presId="urn:microsoft.com/office/officeart/2005/8/layout/vList3#2"/>
    <dgm:cxn modelId="{094D77B9-C605-469F-8FEF-75C674D920E6}" type="presParOf" srcId="{0101A52F-DBF9-4AAD-8282-83C1B1BB39B7}" destId="{8DFEB8AA-3B6A-4955-AF71-80BF0796B7EA}" srcOrd="7" destOrd="0" presId="urn:microsoft.com/office/officeart/2005/8/layout/vList3#2"/>
    <dgm:cxn modelId="{4653240C-8F67-494B-8CD4-18A7AC9D4914}" type="presParOf" srcId="{0101A52F-DBF9-4AAD-8282-83C1B1BB39B7}" destId="{1B4AB26E-FC87-49FD-B610-DEF72FAAB196}" srcOrd="8" destOrd="0" presId="urn:microsoft.com/office/officeart/2005/8/layout/vList3#2"/>
    <dgm:cxn modelId="{E21C4CA9-4C3B-4262-A51B-9B1196AE9C7F}" type="presParOf" srcId="{1B4AB26E-FC87-49FD-B610-DEF72FAAB196}" destId="{479AB3BF-65CD-41FF-8496-29485A6B66DC}" srcOrd="0" destOrd="0" presId="urn:microsoft.com/office/officeart/2005/8/layout/vList3#2"/>
    <dgm:cxn modelId="{40E6B5CA-A544-406D-8A32-953128CEFA55}" type="presParOf" srcId="{1B4AB26E-FC87-49FD-B610-DEF72FAAB196}" destId="{8CDFCA69-DE63-4E73-97BD-E09A277BF2D3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3337E-6726-4219-9702-2331418ECD4B}">
      <dsp:nvSpPr>
        <dsp:cNvPr id="0" name=""/>
        <dsp:cNvSpPr/>
      </dsp:nvSpPr>
      <dsp:spPr>
        <a:xfrm rot="10800000">
          <a:off x="1112530" y="90755"/>
          <a:ext cx="2944609" cy="148337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127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Сюжетно-ролевые </a:t>
          </a:r>
          <a:endParaRPr lang="ru-RU" sz="1700" kern="1200" dirty="0"/>
        </a:p>
      </dsp:txBody>
      <dsp:txXfrm rot="10800000">
        <a:off x="1483373" y="90755"/>
        <a:ext cx="2573766" cy="1483374"/>
      </dsp:txXfrm>
    </dsp:sp>
    <dsp:sp modelId="{09E93C47-B462-4682-97F4-5557DCEF16BB}">
      <dsp:nvSpPr>
        <dsp:cNvPr id="0" name=""/>
        <dsp:cNvSpPr/>
      </dsp:nvSpPr>
      <dsp:spPr>
        <a:xfrm>
          <a:off x="370843" y="90755"/>
          <a:ext cx="1483374" cy="14833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2D75E-67ED-47BD-A527-DF6D9280E7ED}">
      <dsp:nvSpPr>
        <dsp:cNvPr id="0" name=""/>
        <dsp:cNvSpPr/>
      </dsp:nvSpPr>
      <dsp:spPr>
        <a:xfrm rot="10800000">
          <a:off x="1112530" y="2016928"/>
          <a:ext cx="2944609" cy="1483374"/>
        </a:xfrm>
        <a:prstGeom prst="homePlat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127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Строительные </a:t>
          </a:r>
          <a:endParaRPr lang="ru-RU" sz="1700" kern="1200" dirty="0"/>
        </a:p>
      </dsp:txBody>
      <dsp:txXfrm rot="10800000">
        <a:off x="1483373" y="2016928"/>
        <a:ext cx="2573766" cy="1483374"/>
      </dsp:txXfrm>
    </dsp:sp>
    <dsp:sp modelId="{47D0CF5B-575B-4F9A-ABA9-ADFB8955EE30}">
      <dsp:nvSpPr>
        <dsp:cNvPr id="0" name=""/>
        <dsp:cNvSpPr/>
      </dsp:nvSpPr>
      <dsp:spPr>
        <a:xfrm>
          <a:off x="370843" y="2016928"/>
          <a:ext cx="1483374" cy="14833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3DBAD-AED8-4022-ADF5-14F649D18D79}">
      <dsp:nvSpPr>
        <dsp:cNvPr id="0" name=""/>
        <dsp:cNvSpPr/>
      </dsp:nvSpPr>
      <dsp:spPr>
        <a:xfrm rot="10800000">
          <a:off x="1112530" y="3943101"/>
          <a:ext cx="2944609" cy="1483374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127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Театрализованные </a:t>
          </a:r>
          <a:endParaRPr lang="ru-RU" sz="1700" kern="1200" dirty="0"/>
        </a:p>
      </dsp:txBody>
      <dsp:txXfrm rot="10800000">
        <a:off x="1483373" y="3943101"/>
        <a:ext cx="2573766" cy="1483374"/>
      </dsp:txXfrm>
    </dsp:sp>
    <dsp:sp modelId="{A3F3CD66-3DB5-45C1-83B7-3E351A685692}">
      <dsp:nvSpPr>
        <dsp:cNvPr id="0" name=""/>
        <dsp:cNvSpPr/>
      </dsp:nvSpPr>
      <dsp:spPr>
        <a:xfrm>
          <a:off x="370843" y="3943101"/>
          <a:ext cx="1483374" cy="14833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3337E-6726-4219-9702-2331418ECD4B}">
      <dsp:nvSpPr>
        <dsp:cNvPr id="0" name=""/>
        <dsp:cNvSpPr/>
      </dsp:nvSpPr>
      <dsp:spPr>
        <a:xfrm rot="10800000">
          <a:off x="964048" y="3990"/>
          <a:ext cx="2944609" cy="88944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2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дидактические</a:t>
          </a:r>
          <a:endParaRPr lang="ru-RU" sz="2100" kern="1200" dirty="0"/>
        </a:p>
      </dsp:txBody>
      <dsp:txXfrm rot="10800000">
        <a:off x="1186409" y="3990"/>
        <a:ext cx="2722248" cy="889445"/>
      </dsp:txXfrm>
    </dsp:sp>
    <dsp:sp modelId="{09E93C47-B462-4682-97F4-5557DCEF16BB}">
      <dsp:nvSpPr>
        <dsp:cNvPr id="0" name=""/>
        <dsp:cNvSpPr/>
      </dsp:nvSpPr>
      <dsp:spPr>
        <a:xfrm>
          <a:off x="519325" y="3990"/>
          <a:ext cx="889445" cy="8894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3DBAD-AED8-4022-ADF5-14F649D18D79}">
      <dsp:nvSpPr>
        <dsp:cNvPr id="0" name=""/>
        <dsp:cNvSpPr/>
      </dsp:nvSpPr>
      <dsp:spPr>
        <a:xfrm rot="10800000">
          <a:off x="964048" y="1158941"/>
          <a:ext cx="2944609" cy="889445"/>
        </a:xfrm>
        <a:prstGeom prst="homePlat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2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Подвижные</a:t>
          </a:r>
          <a:endParaRPr lang="ru-RU" sz="2100" kern="1200" dirty="0"/>
        </a:p>
      </dsp:txBody>
      <dsp:txXfrm rot="10800000">
        <a:off x="1186409" y="1158941"/>
        <a:ext cx="2722248" cy="889445"/>
      </dsp:txXfrm>
    </dsp:sp>
    <dsp:sp modelId="{A3F3CD66-3DB5-45C1-83B7-3E351A685692}">
      <dsp:nvSpPr>
        <dsp:cNvPr id="0" name=""/>
        <dsp:cNvSpPr/>
      </dsp:nvSpPr>
      <dsp:spPr>
        <a:xfrm>
          <a:off x="519325" y="1158941"/>
          <a:ext cx="889445" cy="8894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8AC34-4F02-4FB4-99D2-783944A3EB82}">
      <dsp:nvSpPr>
        <dsp:cNvPr id="0" name=""/>
        <dsp:cNvSpPr/>
      </dsp:nvSpPr>
      <dsp:spPr>
        <a:xfrm rot="10800000">
          <a:off x="964048" y="2313893"/>
          <a:ext cx="2944609" cy="889445"/>
        </a:xfrm>
        <a:prstGeom prst="homePlat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2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Игры-забавы</a:t>
          </a:r>
          <a:endParaRPr lang="ru-RU" sz="2100" kern="1200" dirty="0"/>
        </a:p>
      </dsp:txBody>
      <dsp:txXfrm rot="10800000">
        <a:off x="1186409" y="2313893"/>
        <a:ext cx="2722248" cy="889445"/>
      </dsp:txXfrm>
    </dsp:sp>
    <dsp:sp modelId="{E0D352FC-F9E2-49A3-8EAD-E09AD299446E}">
      <dsp:nvSpPr>
        <dsp:cNvPr id="0" name=""/>
        <dsp:cNvSpPr/>
      </dsp:nvSpPr>
      <dsp:spPr>
        <a:xfrm>
          <a:off x="519325" y="2313893"/>
          <a:ext cx="889445" cy="8894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53D48-3A54-4A2A-8110-8F63D1A5C6B4}">
      <dsp:nvSpPr>
        <dsp:cNvPr id="0" name=""/>
        <dsp:cNvSpPr/>
      </dsp:nvSpPr>
      <dsp:spPr>
        <a:xfrm rot="10800000">
          <a:off x="964048" y="3468844"/>
          <a:ext cx="2944609" cy="889445"/>
        </a:xfrm>
        <a:prstGeom prst="homePlat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2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народные</a:t>
          </a:r>
          <a:endParaRPr lang="ru-RU" sz="2100" kern="1200" dirty="0"/>
        </a:p>
      </dsp:txBody>
      <dsp:txXfrm rot="10800000">
        <a:off x="1186409" y="3468844"/>
        <a:ext cx="2722248" cy="889445"/>
      </dsp:txXfrm>
    </dsp:sp>
    <dsp:sp modelId="{CB76DDA3-8F1A-4B3E-808C-2D4D5FE35F2C}">
      <dsp:nvSpPr>
        <dsp:cNvPr id="0" name=""/>
        <dsp:cNvSpPr/>
      </dsp:nvSpPr>
      <dsp:spPr>
        <a:xfrm>
          <a:off x="519325" y="3468844"/>
          <a:ext cx="889445" cy="8894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FCA69-DE63-4E73-97BD-E09A277BF2D3}">
      <dsp:nvSpPr>
        <dsp:cNvPr id="0" name=""/>
        <dsp:cNvSpPr/>
      </dsp:nvSpPr>
      <dsp:spPr>
        <a:xfrm rot="10800000">
          <a:off x="964048" y="4623796"/>
          <a:ext cx="2944609" cy="889445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22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компьютерные</a:t>
          </a:r>
          <a:endParaRPr lang="ru-RU" sz="2100" kern="1200" dirty="0"/>
        </a:p>
      </dsp:txBody>
      <dsp:txXfrm rot="10800000">
        <a:off x="1186409" y="4623796"/>
        <a:ext cx="2722248" cy="889445"/>
      </dsp:txXfrm>
    </dsp:sp>
    <dsp:sp modelId="{479AB3BF-65CD-41FF-8496-29485A6B66DC}">
      <dsp:nvSpPr>
        <dsp:cNvPr id="0" name=""/>
        <dsp:cNvSpPr/>
      </dsp:nvSpPr>
      <dsp:spPr>
        <a:xfrm>
          <a:off x="519325" y="4623796"/>
          <a:ext cx="889445" cy="8894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48000" cap="flat" cmpd="thickThin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" Target="slide9.xml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9.xml"/><Relationship Id="rId7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" Target="slide10.xml"/><Relationship Id="rId7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" Target="slide10.xml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achalo4ka.ru/wp-content/uploads/2014/05/Leto-romashki-shablon-prevyu-2.png"/>
          <p:cNvPicPr>
            <a:picLocks noChangeAspect="1" noChangeArrowheads="1"/>
          </p:cNvPicPr>
          <p:nvPr/>
        </p:nvPicPr>
        <p:blipFill>
          <a:blip r:embed="rId2" cstate="print"/>
          <a:srcRect l="3324" t="67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3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ПРОЕКТНАЯ РАБОТА</a:t>
            </a:r>
          </a:p>
          <a:p>
            <a:pPr algn="ctr">
              <a:buNone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ПОИГРАЙ СО МНОЙ</a:t>
            </a:r>
          </a:p>
          <a:p>
            <a:pPr algn="ctr">
              <a:buNone/>
            </a:pP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Составители: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Мельникова Ю.Н.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Лобанова Л.Н.</a:t>
            </a:r>
          </a:p>
          <a:p>
            <a:pPr algn="r">
              <a:buNone/>
            </a:pPr>
            <a:endParaRPr lang="ru-RU" sz="4000" b="1" spc="50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Сыктывкар</a:t>
            </a:r>
          </a:p>
          <a:p>
            <a:pPr algn="ctr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2022г.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МАДОУ «ЦРР – ДЕТСКИЙ САД №89»</a:t>
            </a:r>
          </a:p>
          <a:p>
            <a:pPr algn="ctr"/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II</a:t>
            </a: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-я младшая </a:t>
            </a: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группа</a:t>
            </a:r>
            <a:endParaRPr lang="ru-RU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98343"/>
              </p:ext>
            </p:extLst>
          </p:nvPr>
        </p:nvGraphicFramePr>
        <p:xfrm>
          <a:off x="0" y="548681"/>
          <a:ext cx="9144000" cy="661703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51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354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ЗАКЛЮЧИТЕЛЬНЫЙ ЭТАП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4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ФОРМЫ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Театрализованная игра «Теремок»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Показ сказки «Теремок» с помощью пальчикового театра, изготовленного своими руками. Приложение 9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hlinkClick r:id="rId2" action="ppaction://hlinksldjump"/>
                        </a:rPr>
                        <a:t>Слайд 19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02.03.</a:t>
                      </a:r>
                    </a:p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Градова</a:t>
                      </a:r>
                      <a:r>
                        <a:rPr lang="ru-RU" baseline="0" dirty="0" smtClean="0"/>
                        <a:t>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6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Театрализованная игра «Два жадных медвежонка»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 сказки «Два жадных медвежонка» куклами Би-ба-бо. Приложение 10</a:t>
                      </a:r>
                    </a:p>
                    <a:p>
                      <a:r>
                        <a:rPr lang="ru-RU" dirty="0" smtClean="0">
                          <a:hlinkClick r:id="rId3" action="ppaction://hlinksldjump"/>
                        </a:rPr>
                        <a:t>Слайд 20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24.03.</a:t>
                      </a:r>
                    </a:p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Гущина Н.А.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Игровое шоу «Теремок»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Инсценировка сказки «Теремок»</a:t>
                      </a:r>
                      <a:r>
                        <a:rPr lang="ru-RU" baseline="0" dirty="0" smtClean="0"/>
                        <a:t> с включением подвижных, хороводных, спортивных и дидактических игр.</a:t>
                      </a:r>
                    </a:p>
                    <a:p>
                      <a:r>
                        <a:rPr lang="ru-RU" baseline="0" dirty="0" smtClean="0"/>
                        <a:t>Приложение 11</a:t>
                      </a:r>
                    </a:p>
                    <a:p>
                      <a:r>
                        <a:rPr lang="ru-RU" baseline="0" dirty="0" smtClean="0">
                          <a:hlinkClick r:id="rId4" action="ppaction://hlinksldjump"/>
                        </a:rPr>
                        <a:t>Слайд 21</a:t>
                      </a:r>
                      <a:endParaRPr lang="ru-RU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09.04.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2022</a:t>
                      </a:r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r>
                        <a:rPr lang="ru-RU" sz="1800" dirty="0" smtClean="0"/>
                        <a:t>Родители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СОДЕРЖАНИЕ ПРОЕКТНОЙ РАБОТЫ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7544" y="148471"/>
            <a:ext cx="842493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1</a:t>
            </a:r>
          </a:p>
          <a:p>
            <a:pPr algn="r"/>
            <a:r>
              <a:rPr lang="ru-RU" dirty="0" smtClean="0"/>
              <a:t>«Семейный вечер» (</a:t>
            </a:r>
            <a:r>
              <a:rPr lang="ru-RU" dirty="0" smtClean="0"/>
              <a:t>14.01.2022)</a:t>
            </a:r>
            <a:endParaRPr lang="ru-RU" dirty="0" smtClean="0"/>
          </a:p>
          <a:p>
            <a:pPr algn="r"/>
            <a:r>
              <a:rPr lang="ru-RU" sz="1600" dirty="0" smtClean="0">
                <a:hlinkClick r:id="rId3" action="ppaction://hlinksldjump"/>
              </a:rPr>
              <a:t>СОДЕРЖАНИЕ ПРОЕКТНОЙ РАБОТЫ</a:t>
            </a:r>
            <a:endParaRPr lang="ru-RU" sz="1600" dirty="0" smtClean="0"/>
          </a:p>
          <a:p>
            <a:pPr algn="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0" name="Picture 2" descr="D:\Ксения\фотоальбом\школа\YwkEzaUBOp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5184576" cy="38884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G:\V0EtRsmtsC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708920"/>
            <a:ext cx="5184576" cy="38884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8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60032" y="188640"/>
            <a:ext cx="4015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2</a:t>
            </a:r>
          </a:p>
          <a:p>
            <a:pPr algn="r"/>
            <a:r>
              <a:rPr lang="ru-RU" dirty="0" smtClean="0"/>
              <a:t>Родительское собрание </a:t>
            </a:r>
          </a:p>
          <a:p>
            <a:pPr algn="r"/>
            <a:r>
              <a:rPr lang="ru-RU" dirty="0" smtClean="0"/>
              <a:t>«О здоровье всерьёз»</a:t>
            </a:r>
          </a:p>
          <a:p>
            <a:pPr algn="r"/>
            <a:r>
              <a:rPr lang="ru-RU" dirty="0" smtClean="0"/>
              <a:t>04.02.2022</a:t>
            </a:r>
            <a:endParaRPr lang="ru-RU" dirty="0" smtClean="0"/>
          </a:p>
          <a:p>
            <a:pPr algn="r"/>
            <a:r>
              <a:rPr lang="ru-RU" sz="1600" dirty="0" smtClean="0">
                <a:hlinkClick r:id="rId3" action="ppaction://hlinksldjump"/>
              </a:rPr>
              <a:t>СОДЕРЖАНИЕ ПРОЕКТНОЙ РАБОТЫ</a:t>
            </a:r>
            <a:endParaRPr lang="ru-RU" sz="1600" dirty="0"/>
          </a:p>
        </p:txBody>
      </p:sp>
      <p:pic>
        <p:nvPicPr>
          <p:cNvPr id="4" name="Picture 2" descr="http://www.forum.u-samovara.ru/uploads/monthly_07_2009/post-318-1248678826_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244076" cy="393305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29875" y="758140"/>
            <a:ext cx="4087366" cy="289602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РОДИТЕЛЬСКОЕ СОБРАНИЕ №2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«О ЗДОРОВЬЕ ВСЕРЬЕЗ»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000" dirty="0" smtClean="0"/>
              <a:t>(04. </a:t>
            </a:r>
            <a:r>
              <a:rPr lang="ru-RU" sz="2000" dirty="0" smtClean="0"/>
              <a:t>02.2022)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обеспечение тесного сотрудничества семьи и детского сада по охране и укреплению здоровья детей.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" name="Picture 2" descr="http://img1.liveinternet.ru/images/attach/c/5/86/600/86600583_large_more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9809" y="2924944"/>
            <a:ext cx="4995664" cy="37467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95936" y="3113296"/>
            <a:ext cx="45495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  <a:t>Повестка дня: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Физическое здоровье.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(педиатр – Градова Елена Юрьевна)</a:t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Духовное здоровье </a:t>
            </a:r>
            <a:b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 социальное благополучие.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400" dirty="0">
                <a:ea typeface="Tahoma" pitchFamily="34" charset="0"/>
                <a:cs typeface="Tahoma" pitchFamily="34" charset="0"/>
              </a:rPr>
              <a:t>воспитатель – </a:t>
            </a:r>
            <a:r>
              <a:rPr lang="ru-RU" dirty="0">
                <a:solidFill>
                  <a:prstClr val="black"/>
                </a:solidFill>
              </a:rPr>
              <a:t>Мельникова </a:t>
            </a:r>
            <a:r>
              <a:rPr lang="ru-RU" dirty="0" smtClean="0">
                <a:solidFill>
                  <a:prstClr val="black"/>
                </a:solidFill>
              </a:rPr>
              <a:t>Юлия Николаевна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Введение в проект </a:t>
            </a:r>
            <a:b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«Поиграй со мной»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(воспитатель – Лобанова Людмила Николаевна)</a:t>
            </a:r>
          </a:p>
        </p:txBody>
      </p:sp>
    </p:spTree>
    <p:extLst>
      <p:ext uri="{BB962C8B-B14F-4D97-AF65-F5344CB8AC3E}">
        <p14:creationId xmlns:p14="http://schemas.microsoft.com/office/powerpoint/2010/main" val="1649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1998" y="0"/>
            <a:ext cx="420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3</a:t>
            </a:r>
          </a:p>
          <a:p>
            <a:pPr algn="r"/>
            <a:r>
              <a:rPr lang="ru-RU" dirty="0" smtClean="0"/>
              <a:t>Субботник. </a:t>
            </a:r>
            <a:r>
              <a:rPr lang="ru-RU" sz="1600" dirty="0" smtClean="0">
                <a:hlinkClick r:id="rId3" action="ppaction://hlinksldjump"/>
              </a:rPr>
              <a:t>С</a:t>
            </a:r>
            <a:r>
              <a:rPr lang="ru-RU" sz="1400" dirty="0" smtClean="0">
                <a:hlinkClick r:id="rId3" action="ppaction://hlinksldjump"/>
              </a:rPr>
              <a:t>ОДЕРЖАНИЕ ПРОЕКТНОЙ РАБОТЫ</a:t>
            </a:r>
            <a:r>
              <a:rPr lang="ru-RU" sz="1400" dirty="0" smtClean="0"/>
              <a:t> </a:t>
            </a:r>
            <a:endParaRPr lang="ru-RU" dirty="0"/>
          </a:p>
        </p:txBody>
      </p:sp>
      <p:pic>
        <p:nvPicPr>
          <p:cNvPr id="1026" name="Picture 2" descr="F:\DCIM\101MSDCF\DSC06054.JPG"/>
          <p:cNvPicPr>
            <a:picLocks noChangeAspect="1" noChangeArrowheads="1"/>
          </p:cNvPicPr>
          <p:nvPr/>
        </p:nvPicPr>
        <p:blipFill>
          <a:blip r:embed="rId4" cstate="print"/>
          <a:srcRect l="4751" t="10354"/>
          <a:stretch>
            <a:fillRect/>
          </a:stretch>
        </p:blipFill>
        <p:spPr bwMode="auto">
          <a:xfrm>
            <a:off x="251520" y="260648"/>
            <a:ext cx="4080453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F:\DCIM\101MSDCF\DSC06060.JPG"/>
          <p:cNvPicPr>
            <a:picLocks noChangeAspect="1" noChangeArrowheads="1"/>
          </p:cNvPicPr>
          <p:nvPr/>
        </p:nvPicPr>
        <p:blipFill>
          <a:blip r:embed="rId5" cstate="print"/>
          <a:srcRect l="2459" t="21311" b="22951"/>
          <a:stretch>
            <a:fillRect/>
          </a:stretch>
        </p:blipFill>
        <p:spPr bwMode="auto">
          <a:xfrm>
            <a:off x="3059832" y="4077072"/>
            <a:ext cx="5712634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F:\DCIM\101MSDCF\DSC06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56991"/>
            <a:ext cx="2448272" cy="32643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37742"/>
            <a:ext cx="4200467" cy="3150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860032" y="0"/>
            <a:ext cx="4080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4</a:t>
            </a:r>
          </a:p>
          <a:p>
            <a:pPr algn="r"/>
            <a:r>
              <a:rPr lang="ru-RU" dirty="0" smtClean="0"/>
              <a:t>Мастер-класс для слушателей КРИРО</a:t>
            </a:r>
          </a:p>
          <a:p>
            <a:pPr algn="r"/>
            <a:r>
              <a:rPr lang="ru-RU" sz="1600" dirty="0" smtClean="0">
                <a:hlinkClick r:id="rId3" action="ppaction://hlinksldjump"/>
              </a:rPr>
              <a:t>СОДЕРЖАНИЕ ПРОЕКТНОЙ РАБОТЫ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8680" r="8858"/>
          <a:stretch>
            <a:fillRect/>
          </a:stretch>
        </p:blipFill>
        <p:spPr bwMode="auto">
          <a:xfrm>
            <a:off x="4059464" y="1430923"/>
            <a:ext cx="3384376" cy="25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8929" r="8929"/>
          <a:stretch>
            <a:fillRect/>
          </a:stretch>
        </p:blipFill>
        <p:spPr bwMode="auto">
          <a:xfrm>
            <a:off x="6813134" y="988414"/>
            <a:ext cx="2313828" cy="176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2015-2016у.г\мастер-класс\КРИРО мастер класс 18.02.2016\DSC03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2947" y="4131170"/>
            <a:ext cx="3360374" cy="2520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0" name="Picture 6" descr="F:\2015-2016у.г\мастер-класс\КРИРО мастер класс 18.02.2016\DSC033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6287" y="4096801"/>
            <a:ext cx="3360374" cy="2520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5329" y="332656"/>
            <a:ext cx="4127950" cy="4096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Авторы мастер класса</a:t>
            </a:r>
          </a:p>
          <a:p>
            <a:pPr algn="ctr"/>
            <a:r>
              <a:rPr lang="ru-RU" dirty="0" smtClean="0"/>
              <a:t>Мельникова Ю.Н. – стаж работы 17 лет</a:t>
            </a:r>
          </a:p>
          <a:p>
            <a:pPr algn="ctr"/>
            <a:r>
              <a:rPr lang="ru-RU" dirty="0" smtClean="0"/>
              <a:t>Лобанова Л.Н. – стаж работы 30 лет</a:t>
            </a:r>
          </a:p>
          <a:p>
            <a:pPr algn="ctr"/>
            <a:r>
              <a:rPr lang="ru-RU" dirty="0" smtClean="0"/>
              <a:t>Цель мастер класса</a:t>
            </a:r>
          </a:p>
          <a:p>
            <a:pPr algn="ctr"/>
            <a:r>
              <a:rPr lang="ru-RU" dirty="0" smtClean="0"/>
              <a:t>-Изготовление настольной игры «Кошки - мышки» из бросового материала</a:t>
            </a:r>
          </a:p>
          <a:p>
            <a:pPr algn="ctr"/>
            <a:r>
              <a:rPr lang="ru-RU" dirty="0" smtClean="0"/>
              <a:t>Задачи</a:t>
            </a:r>
          </a:p>
          <a:p>
            <a:pPr marL="342900" indent="-342900" algn="ctr">
              <a:buAutoNum type="arabicPeriod"/>
            </a:pPr>
            <a:r>
              <a:rPr lang="ru-RU" dirty="0" smtClean="0"/>
              <a:t>Познакомить с техникой изготовления игры</a:t>
            </a:r>
          </a:p>
          <a:p>
            <a:pPr marL="342900" indent="-342900" algn="ctr">
              <a:buAutoNum type="arabicPeriod"/>
            </a:pPr>
            <a:r>
              <a:rPr lang="ru-RU" dirty="0" smtClean="0"/>
              <a:t>Раскрыть возможность игры в формировании личностных качеств ребенка.</a:t>
            </a:r>
          </a:p>
          <a:p>
            <a:pPr marL="342900" indent="-342900" algn="ctr">
              <a:buAutoNum type="arabicPeriod"/>
            </a:pPr>
            <a:r>
              <a:rPr lang="ru-RU" dirty="0" smtClean="0"/>
              <a:t>Рассмотреть различные варианты игры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Малибу\Изображение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2640294" cy="39604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27" name="Picture 3" descr="F:\Малибу\Изображение 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625" y="675859"/>
            <a:ext cx="5292588" cy="35283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29" name="Picture 5" descr="F:\Малибу\Изображение 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653136"/>
            <a:ext cx="2843808" cy="18958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31" name="Picture 7" descr="F:\Малибу\Изображение 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437112"/>
            <a:ext cx="2808312" cy="1872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32" name="Picture 8" descr="F:\Малибу\Изображение 011.jpg"/>
          <p:cNvPicPr>
            <a:picLocks noChangeAspect="1" noChangeArrowheads="1"/>
          </p:cNvPicPr>
          <p:nvPr/>
        </p:nvPicPr>
        <p:blipFill>
          <a:blip r:embed="rId7" cstate="print"/>
          <a:srcRect l="18786" r="19331"/>
          <a:stretch>
            <a:fillRect/>
          </a:stretch>
        </p:blipFill>
        <p:spPr bwMode="auto">
          <a:xfrm>
            <a:off x="6516216" y="4293096"/>
            <a:ext cx="2232248" cy="24047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479624" y="0"/>
            <a:ext cx="526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5</a:t>
            </a:r>
          </a:p>
          <a:p>
            <a:pPr algn="r"/>
            <a:r>
              <a:rPr lang="ru-RU" dirty="0" smtClean="0"/>
              <a:t>Посещение игровой комнаты «Малибу». </a:t>
            </a:r>
            <a:r>
              <a:rPr lang="ru-RU" sz="1600" dirty="0" smtClean="0">
                <a:hlinkClick r:id="rId8" action="ppaction://hlinksldjump"/>
              </a:rPr>
              <a:t>СОДЕРЖАНИЕ ПРОЕКТНОЙ РАБОТЫ</a:t>
            </a:r>
            <a:r>
              <a:rPr lang="ru-RU" sz="1600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988" y="0"/>
            <a:ext cx="441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6</a:t>
            </a:r>
          </a:p>
          <a:p>
            <a:pPr algn="r"/>
            <a:r>
              <a:rPr lang="ru-RU" dirty="0" smtClean="0"/>
              <a:t>Сюжетно-ролевые игры </a:t>
            </a:r>
            <a:r>
              <a:rPr lang="ru-RU" dirty="0" smtClean="0">
                <a:hlinkClick r:id="rId3" action="ppaction://hlinksldjump"/>
              </a:rPr>
              <a:t>Слайд 9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3851921" cy="2888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D:\Ксения\фотоальбом\школа\4cpHzgmCm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989" y="692696"/>
            <a:ext cx="4416491" cy="3312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2" descr="C:\Users\Ксения\Desktop\DSC06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3888432" cy="2916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C:\Users\Ксения\Desktop\Гущина Н.А. Два жадных медвежонка\DSC06260.JPG"/>
          <p:cNvPicPr>
            <a:picLocks noChangeAspect="1" noChangeArrowheads="1"/>
          </p:cNvPicPr>
          <p:nvPr/>
        </p:nvPicPr>
        <p:blipFill>
          <a:blip r:embed="rId7" cstate="print"/>
          <a:srcRect l="17391" t="15217" r="7246" b="13044"/>
          <a:stretch>
            <a:fillRect/>
          </a:stretch>
        </p:blipFill>
        <p:spPr bwMode="auto">
          <a:xfrm>
            <a:off x="7020272" y="4149080"/>
            <a:ext cx="1872208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C:\Users\Ксения\Desktop\Гущина Н.А. Два жадных медвежонка\DSC06262.JPG"/>
          <p:cNvPicPr>
            <a:picLocks noChangeAspect="1" noChangeArrowheads="1"/>
          </p:cNvPicPr>
          <p:nvPr/>
        </p:nvPicPr>
        <p:blipFill>
          <a:blip r:embed="rId8" cstate="print"/>
          <a:srcRect t="31250"/>
          <a:stretch>
            <a:fillRect/>
          </a:stretch>
        </p:blipFill>
        <p:spPr bwMode="auto">
          <a:xfrm>
            <a:off x="4283968" y="4149080"/>
            <a:ext cx="2592288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99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32040" y="0"/>
            <a:ext cx="4211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7</a:t>
            </a:r>
          </a:p>
          <a:p>
            <a:pPr algn="r"/>
            <a:r>
              <a:rPr lang="ru-RU" dirty="0" smtClean="0"/>
              <a:t>Консультация для педагогов ДОУ</a:t>
            </a:r>
          </a:p>
          <a:p>
            <a:pPr algn="r"/>
            <a:r>
              <a:rPr lang="ru-RU" dirty="0" smtClean="0"/>
              <a:t>«Развивающая предметно-пространственная среда ДОУ»</a:t>
            </a:r>
          </a:p>
          <a:p>
            <a:pPr algn="r"/>
            <a:r>
              <a:rPr lang="ru-RU" dirty="0" smtClean="0">
                <a:hlinkClick r:id="rId3" action="ppaction://hlinksldjump"/>
              </a:rPr>
              <a:t>Слайд 9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9412" t="17647" r="9313" b="11765"/>
          <a:stretch>
            <a:fillRect/>
          </a:stretch>
        </p:blipFill>
        <p:spPr bwMode="auto">
          <a:xfrm>
            <a:off x="-1" y="0"/>
            <a:ext cx="5462577" cy="3933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9605" t="19298" r="8991" b="12281"/>
          <a:stretch>
            <a:fillRect/>
          </a:stretch>
        </p:blipFill>
        <p:spPr bwMode="auto">
          <a:xfrm>
            <a:off x="3455368" y="2896275"/>
            <a:ext cx="5688632" cy="3961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018.radikal.ru/i510/1308/f0/89716ce758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84168" y="404664"/>
            <a:ext cx="2795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8</a:t>
            </a:r>
          </a:p>
          <a:p>
            <a:pPr algn="r"/>
            <a:r>
              <a:rPr lang="ru-RU" dirty="0" smtClean="0"/>
              <a:t>Открытое занятие </a:t>
            </a:r>
          </a:p>
          <a:p>
            <a:pPr algn="r"/>
            <a:r>
              <a:rPr lang="ru-RU" dirty="0" smtClean="0"/>
              <a:t>«Петушок и бобовое зернышко»</a:t>
            </a:r>
          </a:p>
          <a:p>
            <a:pPr algn="r"/>
            <a:r>
              <a:rPr lang="ru-RU" dirty="0" smtClean="0">
                <a:hlinkClick r:id="rId3" action="ppaction://hlinksldjump"/>
              </a:rPr>
              <a:t>Слайд 9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/>
          <a:stretch>
            <a:fillRect/>
          </a:stretch>
        </p:blipFill>
        <p:spPr>
          <a:xfrm>
            <a:off x="278572" y="116632"/>
            <a:ext cx="2952328" cy="209761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81" y="2202978"/>
            <a:ext cx="2880320" cy="21602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2" y="2287125"/>
            <a:ext cx="2965854" cy="222439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1842" y="116632"/>
            <a:ext cx="2376264" cy="30517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2" y="4584395"/>
            <a:ext cx="2952328" cy="221424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77" y="3253997"/>
            <a:ext cx="2381529" cy="178614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42" y="4501789"/>
            <a:ext cx="2959799" cy="221984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36" y="5103186"/>
            <a:ext cx="2351700" cy="1638182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096" y="0"/>
            <a:ext cx="436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9</a:t>
            </a:r>
          </a:p>
          <a:p>
            <a:pPr algn="r"/>
            <a:r>
              <a:rPr lang="ru-RU" dirty="0" smtClean="0"/>
              <a:t>Градова Е.Ю. «Теремок» </a:t>
            </a:r>
            <a:r>
              <a:rPr lang="ru-RU" dirty="0" smtClean="0">
                <a:hlinkClick r:id="rId3" action="ppaction://hlinksldjump"/>
              </a:rPr>
              <a:t>Слайд 10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7" y="162306"/>
            <a:ext cx="4102911" cy="3077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96" y="646331"/>
            <a:ext cx="4360354" cy="3270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861" y="3807987"/>
            <a:ext cx="3295346" cy="247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6479" y="3829875"/>
            <a:ext cx="3295346" cy="24277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37" y="4083818"/>
            <a:ext cx="3493713" cy="26202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80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4vector.com/i/free-vector-drops-of-water-droplets-vector-blisters_001653_Drops_Bubbl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79208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ПРОЕКТНАЯ РАБОТА</a:t>
            </a:r>
          </a:p>
          <a:p>
            <a:pPr algn="ctr"/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3200" dirty="0" smtClean="0"/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По тематике: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творческая, игровая.</a:t>
            </a:r>
          </a:p>
          <a:p>
            <a:pPr algn="ctr"/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По составу участников: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групповая.</a:t>
            </a:r>
          </a:p>
          <a:p>
            <a:pPr algn="ctr"/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По срокам реализации: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долгосрочная.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Сроки: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январь – март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2022.</a:t>
            </a:r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Конечный результат: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картотека детских игр,</a:t>
            </a:r>
          </a:p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                   игровое шоу «Теремок».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18864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Приложение 10</a:t>
            </a:r>
          </a:p>
          <a:p>
            <a:pPr algn="r"/>
            <a:r>
              <a:rPr lang="ru-RU" dirty="0" smtClean="0"/>
              <a:t>Гущина Н.А., Ваня, Паша </a:t>
            </a:r>
          </a:p>
          <a:p>
            <a:pPr algn="r"/>
            <a:r>
              <a:rPr lang="ru-RU" dirty="0" smtClean="0"/>
              <a:t>«Два жадных медвежонка» </a:t>
            </a:r>
            <a:r>
              <a:rPr lang="ru-RU" dirty="0" smtClean="0">
                <a:hlinkClick r:id="rId3" action="ppaction://hlinksldjump"/>
              </a:rPr>
              <a:t>Слайд 10</a:t>
            </a:r>
            <a:endParaRPr lang="ru-RU" dirty="0"/>
          </a:p>
        </p:txBody>
      </p:sp>
      <p:pic>
        <p:nvPicPr>
          <p:cNvPr id="1026" name="Picture 2" descr="C:\Users\Ксения\Desktop\Гущина Н.А. Два жадных медвежонка\DSC06242.JPG"/>
          <p:cNvPicPr>
            <a:picLocks noChangeAspect="1" noChangeArrowheads="1"/>
          </p:cNvPicPr>
          <p:nvPr/>
        </p:nvPicPr>
        <p:blipFill>
          <a:blip r:embed="rId4" cstate="print"/>
          <a:srcRect l="21951" r="26829"/>
          <a:stretch>
            <a:fillRect/>
          </a:stretch>
        </p:blipFill>
        <p:spPr bwMode="auto">
          <a:xfrm>
            <a:off x="251520" y="260648"/>
            <a:ext cx="2016224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Ксения\Desktop\Гущина Н.А. Два жадных медвежонка\DSC06244.JPG"/>
          <p:cNvPicPr>
            <a:picLocks noChangeAspect="1" noChangeArrowheads="1"/>
          </p:cNvPicPr>
          <p:nvPr/>
        </p:nvPicPr>
        <p:blipFill>
          <a:blip r:embed="rId5" cstate="print"/>
          <a:srcRect l="10976" r="39634"/>
          <a:stretch>
            <a:fillRect/>
          </a:stretch>
        </p:blipFill>
        <p:spPr bwMode="auto">
          <a:xfrm>
            <a:off x="2483768" y="260648"/>
            <a:ext cx="1944216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Ксения\Desktop\Гущина Н.А. Два жадных медвежонка\DSC06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212976"/>
            <a:ext cx="4512501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C:\Users\Ксения\Desktop\Гущина Н.А. Два жадных медвежонка\DSC06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645024"/>
            <a:ext cx="3936438" cy="2952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0" name="Picture 6" descr="C:\Users\Ксения\Desktop\Гущина Н.А. Два жадных медвежонка\DSC06252.JPG"/>
          <p:cNvPicPr>
            <a:picLocks noChangeAspect="1" noChangeArrowheads="1"/>
          </p:cNvPicPr>
          <p:nvPr/>
        </p:nvPicPr>
        <p:blipFill>
          <a:blip r:embed="rId8" cstate="print"/>
          <a:srcRect t="31579" b="18421"/>
          <a:stretch>
            <a:fillRect/>
          </a:stretch>
        </p:blipFill>
        <p:spPr bwMode="auto">
          <a:xfrm>
            <a:off x="4716016" y="1340768"/>
            <a:ext cx="4224469" cy="1584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17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270892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Приложение 11</a:t>
            </a:r>
          </a:p>
          <a:p>
            <a:pPr algn="ctr"/>
            <a:r>
              <a:rPr lang="ru-RU" sz="2400" dirty="0" smtClean="0"/>
              <a:t>Игровое шоу</a:t>
            </a:r>
          </a:p>
          <a:p>
            <a:pPr algn="ctr"/>
            <a:r>
              <a:rPr lang="ru-RU" sz="2400" dirty="0" smtClean="0"/>
              <a:t>«Теремок»</a:t>
            </a:r>
            <a:endParaRPr lang="ru-RU" sz="2400" dirty="0"/>
          </a:p>
        </p:txBody>
      </p:sp>
      <p:pic>
        <p:nvPicPr>
          <p:cNvPr id="1026" name="Picture 2" descr="C:\Users\Ксения\Desktop\Игровое шоу-Теремок-09.04.2016\DSC06320.JPG"/>
          <p:cNvPicPr>
            <a:picLocks noChangeAspect="1" noChangeArrowheads="1"/>
          </p:cNvPicPr>
          <p:nvPr/>
        </p:nvPicPr>
        <p:blipFill>
          <a:blip r:embed="rId3" cstate="print"/>
          <a:srcRect l="19048" t="18367" b="776"/>
          <a:stretch>
            <a:fillRect/>
          </a:stretch>
        </p:blipFill>
        <p:spPr bwMode="auto">
          <a:xfrm>
            <a:off x="0" y="0"/>
            <a:ext cx="1835696" cy="24928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8" name="Picture 4" descr="C:\Users\Ксения\Desktop\Игровое шоу-Теремок-09.04.2016\DSC06331.JPG"/>
          <p:cNvPicPr>
            <a:picLocks noChangeAspect="1" noChangeArrowheads="1"/>
          </p:cNvPicPr>
          <p:nvPr/>
        </p:nvPicPr>
        <p:blipFill>
          <a:blip r:embed="rId4" cstate="print"/>
          <a:srcRect l="20755" t="16981" r="35377" b="10105"/>
          <a:stretch>
            <a:fillRect/>
          </a:stretch>
        </p:blipFill>
        <p:spPr bwMode="auto">
          <a:xfrm>
            <a:off x="1835696" y="0"/>
            <a:ext cx="1966205" cy="24928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9" name="Picture 5" descr="C:\Users\Ксения\Desktop\Игровое шоу-Теремок-09.04.2016\DSC06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492896"/>
            <a:ext cx="2699792" cy="20248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0" name="Picture 6" descr="C:\Users\Ксения\Desktop\Игровое шоу-Теремок-09.04.2016\DSC06342.JPG"/>
          <p:cNvPicPr>
            <a:picLocks noChangeAspect="1" noChangeArrowheads="1"/>
          </p:cNvPicPr>
          <p:nvPr/>
        </p:nvPicPr>
        <p:blipFill>
          <a:blip r:embed="rId6" cstate="print"/>
          <a:srcRect l="50000" t="10266" r="3333" b="1690"/>
          <a:stretch>
            <a:fillRect/>
          </a:stretch>
        </p:blipFill>
        <p:spPr bwMode="auto">
          <a:xfrm>
            <a:off x="3851920" y="0"/>
            <a:ext cx="1728192" cy="24928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1" name="Picture 7" descr="C:\Users\Ксения\Desktop\Игровое шоу-Теремок-09.04.2016\DSC063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0"/>
            <a:ext cx="1869672" cy="24928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2" name="Picture 8" descr="C:\Users\Ксения\Desktop\Игровое шоу-Теремок-09.04.2016\DSC06365.JPG"/>
          <p:cNvPicPr>
            <a:picLocks noChangeAspect="1" noChangeArrowheads="1"/>
          </p:cNvPicPr>
          <p:nvPr/>
        </p:nvPicPr>
        <p:blipFill>
          <a:blip r:embed="rId8" cstate="print"/>
          <a:srcRect l="15601" r="8253" b="8896"/>
          <a:stretch>
            <a:fillRect/>
          </a:stretch>
        </p:blipFill>
        <p:spPr bwMode="auto">
          <a:xfrm>
            <a:off x="7487816" y="0"/>
            <a:ext cx="1656184" cy="249289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3" name="Picture 9" descr="C:\Users\Ксения\Desktop\Игровое шоу-Теремок-09.04.2016\DSC063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437112"/>
            <a:ext cx="2699792" cy="20248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4" name="Picture 10" descr="C:\Users\Ксения\Desktop\Игровое шоу-Теремок-09.04.2016\DSC063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55702" y="4509120"/>
            <a:ext cx="2688298" cy="20162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7" name="Picture 3" descr="C:\Users\Ксения\Desktop\Игровое шоу-Теремок-09.04.2016\DSC0632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92896"/>
            <a:ext cx="2699792" cy="19503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35" name="Picture 11" descr="C:\Users\Ксения\Desktop\Игровое шоу-Теремок-09.04.2016\DSC0640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4005064"/>
            <a:ext cx="3744416" cy="28083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81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КАРТОТЕКА  ДЕТСКИХ  ИГР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8" name="Picture 4" descr="G:\фото- дид.игры\DSCN6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205" y="747735"/>
            <a:ext cx="2011110" cy="26812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18173" y="3406630"/>
            <a:ext cx="201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ПОКОРМИ</a:t>
            </a:r>
          </a:p>
          <a:p>
            <a:pPr algn="ctr"/>
            <a:r>
              <a:rPr lang="ru-RU" dirty="0" smtClean="0"/>
              <a:t>КОЛОБКА</a:t>
            </a:r>
            <a:endParaRPr lang="ru-RU" dirty="0"/>
          </a:p>
        </p:txBody>
      </p:sp>
      <p:pic>
        <p:nvPicPr>
          <p:cNvPr id="10" name="Picture 2" descr="G:\фото- дид.игры\DSCN6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93" y="747733"/>
            <a:ext cx="2090537" cy="26812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040" y="3415734"/>
            <a:ext cx="2011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НАРЯДНЫЕ </a:t>
            </a:r>
          </a:p>
          <a:p>
            <a:pPr algn="ctr"/>
            <a:r>
              <a:rPr lang="ru-RU" dirty="0" smtClean="0"/>
              <a:t>ПАЛЬЧИКИ</a:t>
            </a:r>
            <a:endParaRPr lang="ru-RU" dirty="0"/>
          </a:p>
        </p:txBody>
      </p:sp>
      <p:pic>
        <p:nvPicPr>
          <p:cNvPr id="12" name="Picture 4" descr="G:\фото- дид.игры\DSCN6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0535" y="747734"/>
            <a:ext cx="2011110" cy="26812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69723" y="3406631"/>
            <a:ext cx="192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ДЕРЕВЯННЫЕ</a:t>
            </a:r>
          </a:p>
          <a:p>
            <a:pPr algn="ctr"/>
            <a:r>
              <a:rPr lang="ru-RU" dirty="0" smtClean="0"/>
              <a:t>ПАЗЛ</a:t>
            </a:r>
            <a:endParaRPr lang="ru-RU" dirty="0"/>
          </a:p>
        </p:txBody>
      </p:sp>
      <p:pic>
        <p:nvPicPr>
          <p:cNvPr id="14" name="Picture 3" descr="G:\фото- дид.игры\DSCN6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515" y="747733"/>
            <a:ext cx="1916596" cy="26812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85489" y="3406629"/>
            <a:ext cx="195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ШАРИКИ</a:t>
            </a:r>
          </a:p>
          <a:p>
            <a:pPr algn="ctr"/>
            <a:r>
              <a:rPr lang="ru-RU" dirty="0" smtClean="0"/>
              <a:t>АНТИСТРЕСС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8" y="4052960"/>
            <a:ext cx="3592815" cy="26946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72" y="4052960"/>
            <a:ext cx="3623382" cy="27175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494524" y="4075327"/>
            <a:ext cx="1204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</a:t>
            </a:r>
          </a:p>
          <a:p>
            <a:r>
              <a:rPr lang="ru-RU" dirty="0" smtClean="0"/>
              <a:t>О</a:t>
            </a:r>
          </a:p>
          <a:p>
            <a:r>
              <a:rPr lang="ru-RU" dirty="0" smtClean="0"/>
              <a:t>И</a:t>
            </a:r>
          </a:p>
          <a:p>
            <a:r>
              <a:rPr lang="ru-RU" dirty="0" smtClean="0"/>
              <a:t>Г</a:t>
            </a:r>
          </a:p>
          <a:p>
            <a:r>
              <a:rPr lang="ru-RU" dirty="0" smtClean="0"/>
              <a:t>Р</a:t>
            </a:r>
          </a:p>
          <a:p>
            <a:r>
              <a:rPr lang="ru-RU" dirty="0" smtClean="0"/>
              <a:t>А</a:t>
            </a:r>
          </a:p>
          <a:p>
            <a:r>
              <a:rPr lang="ru-RU" dirty="0" smtClean="0"/>
              <a:t>Й </a:t>
            </a:r>
          </a:p>
          <a:p>
            <a:r>
              <a:rPr lang="ru-RU" dirty="0" smtClean="0"/>
              <a:t>СО МНОЙ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7523" y="4052959"/>
            <a:ext cx="1344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</a:p>
          <a:p>
            <a:r>
              <a:rPr lang="ru-RU" dirty="0" smtClean="0"/>
              <a:t>М</a:t>
            </a:r>
          </a:p>
          <a:p>
            <a:r>
              <a:rPr lang="ru-RU" dirty="0" smtClean="0"/>
              <a:t>Е</a:t>
            </a:r>
          </a:p>
          <a:p>
            <a:r>
              <a:rPr lang="ru-RU" dirty="0" smtClean="0"/>
              <a:t>Л</a:t>
            </a:r>
          </a:p>
          <a:p>
            <a:r>
              <a:rPr lang="ru-RU" dirty="0" smtClean="0"/>
              <a:t>Ы</a:t>
            </a:r>
          </a:p>
          <a:p>
            <a:r>
              <a:rPr lang="ru-RU" dirty="0" smtClean="0"/>
              <a:t>Е</a:t>
            </a:r>
          </a:p>
          <a:p>
            <a:endParaRPr lang="ru-RU" dirty="0" smtClean="0"/>
          </a:p>
          <a:p>
            <a:r>
              <a:rPr lang="ru-RU" dirty="0" smtClean="0"/>
              <a:t> ПАЛЬЧИКИ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3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459757"/>
            <a:ext cx="422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МАТЕМАТИЧЕСКИЙ</a:t>
            </a:r>
          </a:p>
          <a:p>
            <a:pPr algn="ctr"/>
            <a:r>
              <a:rPr lang="ru-RU" dirty="0" smtClean="0"/>
              <a:t>ПЛАНШЕТ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8716"/>
            <a:ext cx="4149824" cy="31123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3" descr="G:\фото- дид.игры\DSCN6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920" y="271715"/>
            <a:ext cx="4185489" cy="313936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26920" y="3411084"/>
            <a:ext cx="418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КОНСТРУКТОР «ЛИПУЧКА»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3407" y="4280584"/>
            <a:ext cx="2770058" cy="20775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870" y="4255146"/>
            <a:ext cx="2770057" cy="21258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50" name="Picture 2" descr="F:\DCIM\101MSDCF\DSC06312.JPG"/>
          <p:cNvPicPr>
            <a:picLocks noChangeAspect="1" noChangeArrowheads="1"/>
          </p:cNvPicPr>
          <p:nvPr/>
        </p:nvPicPr>
        <p:blipFill>
          <a:blip r:embed="rId7" cstate="print"/>
          <a:srcRect t="2703" b="2703"/>
          <a:stretch>
            <a:fillRect/>
          </a:stretch>
        </p:blipFill>
        <p:spPr bwMode="auto">
          <a:xfrm>
            <a:off x="323528" y="4149080"/>
            <a:ext cx="3552395" cy="25202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51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100" name="Picture 4" descr="G:\фото- дид.игры\DSCN6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6" y="121528"/>
            <a:ext cx="3925071" cy="294403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3527" y="3065567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ЧУДО-ПРИЩЕПКИ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2189" y="3145864"/>
            <a:ext cx="40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ПОКОРМИ МЕНЯ</a:t>
            </a:r>
            <a:endParaRPr lang="ru-RU" dirty="0"/>
          </a:p>
        </p:txBody>
      </p:sp>
      <p:pic>
        <p:nvPicPr>
          <p:cNvPr id="9" name="Picture 2" descr="G:\фото- дид.игры\DSCN6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434" y="121528"/>
            <a:ext cx="4032124" cy="30243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3492731"/>
            <a:ext cx="3852218" cy="28891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527" y="6407843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КЛЮЧИКИ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64533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ПАРИКМАХЕРСКАЯ</a:t>
            </a:r>
            <a:endParaRPr lang="ru-RU" dirty="0"/>
          </a:p>
        </p:txBody>
      </p:sp>
      <p:pic>
        <p:nvPicPr>
          <p:cNvPr id="1026" name="Picture 2" descr="F:\DCIM\101MSDCF\DSC06318.JPG"/>
          <p:cNvPicPr>
            <a:picLocks noChangeAspect="1" noChangeArrowheads="1"/>
          </p:cNvPicPr>
          <p:nvPr/>
        </p:nvPicPr>
        <p:blipFill>
          <a:blip r:embed="rId6" cstate="print"/>
          <a:srcRect t="4878"/>
          <a:stretch>
            <a:fillRect/>
          </a:stretch>
        </p:blipFill>
        <p:spPr bwMode="auto">
          <a:xfrm>
            <a:off x="4644008" y="3501008"/>
            <a:ext cx="4037371" cy="28803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81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215" y="0"/>
            <a:ext cx="9144793" cy="6858594"/>
          </a:xfrm>
          <a:prstGeom prst="rect">
            <a:avLst/>
          </a:prstGeom>
        </p:spPr>
      </p:pic>
      <p:pic>
        <p:nvPicPr>
          <p:cNvPr id="6146" name="Picture 2" descr="G:\фото- дид.игры\DSCN6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42" y="222806"/>
            <a:ext cx="2040375" cy="272028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24" y="2963525"/>
            <a:ext cx="217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РЫБКИ И КАМУШКИ</a:t>
            </a:r>
            <a:endParaRPr lang="ru-RU" dirty="0"/>
          </a:p>
        </p:txBody>
      </p:sp>
      <p:pic>
        <p:nvPicPr>
          <p:cNvPr id="6" name="Picture 3" descr="G:\фото- дид.игры\DSCN6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31" y="3456037"/>
            <a:ext cx="2083904" cy="277831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128185" y="6375168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КТО, ЧТО КУШАЕТ?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335" y="540315"/>
            <a:ext cx="2720281" cy="20402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2595" y="2973461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ОВОЩИ-ФРУКТЫ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1509" y="3796638"/>
            <a:ext cx="2724808" cy="20436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88224" y="633505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УЗОРЫ ИЗ ЛЕНТОЧЕК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35" y="188528"/>
            <a:ext cx="3658377" cy="27437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84235" y="2973461"/>
            <a:ext cx="365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КОШКИ-МЫШКИ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42" y="3475799"/>
            <a:ext cx="3678070" cy="27585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64987" y="6335053"/>
            <a:ext cx="367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УЗНАЙ ЖИВОТНОЕ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1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4557" y="740699"/>
            <a:ext cx="4992554" cy="3744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1542" y="815162"/>
            <a:ext cx="5012176" cy="3759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5759" y="2323225"/>
            <a:ext cx="4979335" cy="37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iceimage.ru/large/201402/65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СПАСИБО ЗА ВНИМАНИЕ 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yoga7.ru/upload/iblock/4d4/slid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996952"/>
            <a:ext cx="421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Игра </a:t>
            </a:r>
            <a:r>
              <a:rPr lang="ru-RU" sz="2400" dirty="0" smtClean="0">
                <a:latin typeface="Monotype Corsiva" pitchFamily="66" charset="0"/>
              </a:rPr>
              <a:t>— это огромное светлое окно, через которое в духовный мир ребенка вливается живительный поток представлений, понятий об окружающем мире.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Игра</a:t>
            </a:r>
            <a:r>
              <a:rPr lang="ru-RU" sz="2400" dirty="0" smtClean="0">
                <a:latin typeface="Monotype Corsiva" pitchFamily="66" charset="0"/>
              </a:rPr>
              <a:t> — это искра, зажигающая огонек пытливости и любознательности. (Сухомлинский В. А.)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4vector.com/i/free-vector-drops-of-water-droplets-vector-blisters_001653_Drops_Bubbl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83671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АКТУАЛЬНОСТЬ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276872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Дошкольное детство 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это период рождения личности, первоначального раскрытия творческих сил ребёнка, самостоятельности и становления основ индивидуальности.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Игра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одна из ведущих видов деятельности ребенка в дошкольном детстве. В игре ребенок сам стремится научиться тому, что он еще не умеет, в игре происходит непосредственное общение со сверстниками, развиваются нравственные качества.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Игра</a:t>
            </a:r>
            <a:r>
              <a:rPr lang="ru-RU" sz="2400" b="1" dirty="0" smtClean="0">
                <a:solidFill>
                  <a:srgbClr val="99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является самоценной формой активности ребёнка дошкольного возраста.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90.img.avito.st/640x480/1671491790.jpg"/>
          <p:cNvPicPr>
            <a:picLocks noChangeAspect="1" noChangeArrowheads="1"/>
          </p:cNvPicPr>
          <p:nvPr/>
        </p:nvPicPr>
        <p:blipFill>
          <a:blip r:embed="rId2" cstate="print"/>
          <a:srcRect r="7711" b="9051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sz="4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4600" b="1" dirty="0" smtClean="0">
                <a:solidFill>
                  <a:srgbClr val="FF0000"/>
                </a:solidFill>
              </a:rPr>
              <a:t>	Цель: </a:t>
            </a:r>
          </a:p>
          <a:p>
            <a:pPr>
              <a:buNone/>
            </a:pPr>
            <a:r>
              <a:rPr lang="ru-RU" sz="4600" b="1" dirty="0" smtClean="0">
                <a:solidFill>
                  <a:srgbClr val="FF0000"/>
                </a:solidFill>
              </a:rPr>
              <a:t>	</a:t>
            </a:r>
            <a:r>
              <a:rPr lang="ru-RU" sz="4100" dirty="0" smtClean="0">
                <a:solidFill>
                  <a:schemeClr val="tx2">
                    <a:lumMod val="75000"/>
                  </a:schemeClr>
                </a:solidFill>
              </a:rPr>
              <a:t>формирование </a:t>
            </a:r>
            <a:r>
              <a:rPr lang="ru-RU" sz="4100" u="sng" dirty="0" smtClean="0">
                <a:solidFill>
                  <a:schemeClr val="tx2">
                    <a:lumMod val="75000"/>
                  </a:schemeClr>
                </a:solidFill>
              </a:rPr>
              <a:t>личности ребёнка</a:t>
            </a:r>
            <a:r>
              <a:rPr lang="ru-RU" sz="4100" dirty="0" smtClean="0">
                <a:solidFill>
                  <a:schemeClr val="tx2">
                    <a:lumMod val="75000"/>
                  </a:schemeClr>
                </a:solidFill>
              </a:rPr>
              <a:t>, развитие его творческого потенциала посредством освоения </a:t>
            </a:r>
            <a:r>
              <a:rPr lang="ru-RU" sz="4100" u="sng" dirty="0" smtClean="0">
                <a:solidFill>
                  <a:schemeClr val="tx2">
                    <a:lumMod val="75000"/>
                  </a:schemeClr>
                </a:solidFill>
              </a:rPr>
              <a:t>игровой деятельности</a:t>
            </a:r>
            <a:r>
              <a:rPr lang="ru-RU" sz="41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4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4100" b="1" dirty="0" smtClean="0">
                <a:solidFill>
                  <a:srgbClr val="FF0000"/>
                </a:solidFill>
              </a:rPr>
              <a:t>	Задачи: 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Обеспечивать развитие у детей разносторонних представлений о действительности и умений использовать эти представления для создания новых сюжетов игр.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Способствовать возникновению в игре дружеских партнерских взаимоотношений и игровых объединений по интересам, приучать детей самостоятельно договариваться друг с другом, справедливо распределять роли и самим в этически приемлемой форме разрешать конфликты.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Развивать речевую активность дошкольников, способность к    творчеству в игре.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Пополнять предметно-развивающую среду.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Создать условия для совместной игровой деятельности детей и взрослых 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4vector.com/i/free-vector-drops-of-water-droplets-vector-blisters_001653_Drops_Bubbl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ДЕТСКИЕ ИГРЫ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                                   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                                        ТВОРЧЕСКИЕ                                 ИГРЫ С ПРАВИЛАМИ 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0" y="1196752"/>
          <a:ext cx="442798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716016" y="1196752"/>
          <a:ext cx="442798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Стрелка углом вверх 7"/>
          <p:cNvSpPr/>
          <p:nvPr/>
        </p:nvSpPr>
        <p:spPr>
          <a:xfrm rot="10800000">
            <a:off x="2699792" y="188640"/>
            <a:ext cx="1008112" cy="5760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углом вверх 9"/>
          <p:cNvSpPr/>
          <p:nvPr/>
        </p:nvSpPr>
        <p:spPr>
          <a:xfrm rot="10800000" flipH="1">
            <a:off x="5364088" y="188640"/>
            <a:ext cx="1008112" cy="576064"/>
          </a:xfrm>
          <a:prstGeom prst="bentUpArrow">
            <a:avLst>
              <a:gd name="adj1" fmla="val 25000"/>
              <a:gd name="adj2" fmla="val 27117"/>
              <a:gd name="adj3" fmla="val 22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806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СОДЕРЖАНИЕ ПРОЕКТНОЙ РАБОТЫ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33055"/>
              </p:ext>
            </p:extLst>
          </p:nvPr>
        </p:nvGraphicFramePr>
        <p:xfrm>
          <a:off x="0" y="476673"/>
          <a:ext cx="9144000" cy="635392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79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208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ПОДГОТОВИТЕЛЬНЫЙ ЭТАП</a:t>
                      </a:r>
                      <a:endParaRPr lang="ru-RU" sz="2000" dirty="0"/>
                    </a:p>
                  </a:txBody>
                  <a:tcPr marL="121920" marR="121920"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ФОРМЫ РАБОТЫ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СОДЕРЖАНИЕ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СРОКИ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ОТВЕТСТВЕННЫЕ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Семейный вечер «За чашкой чая»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Знакомство с классификацией детских игр.</a:t>
                      </a:r>
                    </a:p>
                    <a:p>
                      <a:r>
                        <a:rPr lang="ru-RU" sz="1800" dirty="0" smtClean="0"/>
                        <a:t>Проведение игр: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/>
                        <a:t>дидактическая «Спрячь мышку».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/>
                        <a:t> подвижная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«Хвостишки - ловишки»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/>
                        <a:t>компьютерная «Спаси Домовёнка Кузю»,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/>
                        <a:t> игра-забава  «Баба-Яга».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/>
                        <a:t>Приложение</a:t>
                      </a:r>
                      <a:r>
                        <a:rPr lang="ru-RU" sz="1800" baseline="0" dirty="0" smtClean="0"/>
                        <a:t> 1 </a:t>
                      </a:r>
                      <a:r>
                        <a:rPr lang="ru-RU" sz="1800" baseline="0" dirty="0" smtClean="0">
                          <a:hlinkClick r:id="rId2" action="ppaction://hlinksldjump"/>
                        </a:rPr>
                        <a:t>Слайд 11</a:t>
                      </a:r>
                      <a:endParaRPr lang="ru-RU" sz="1800" baseline="0" dirty="0" smtClean="0"/>
                    </a:p>
                    <a:p>
                      <a:pPr>
                        <a:buFontTx/>
                        <a:buNone/>
                      </a:pP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14.01. </a:t>
                      </a:r>
                      <a:r>
                        <a:rPr lang="ru-RU" sz="1800" dirty="0" smtClean="0"/>
                        <a:t>2022</a:t>
                      </a:r>
                      <a:endParaRPr lang="ru-RU" sz="1800" dirty="0" smtClean="0"/>
                    </a:p>
                    <a:p>
                      <a:pPr algn="ctr"/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Мельникова Ю.Н.</a:t>
                      </a:r>
                      <a:endParaRPr lang="ru-RU" sz="1800" dirty="0" smtClean="0"/>
                    </a:p>
                    <a:p>
                      <a:r>
                        <a:rPr lang="ru-RU" sz="1800" dirty="0" smtClean="0"/>
                        <a:t>Лобанова Л.Н.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0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Родительское собрание </a:t>
                      </a:r>
                    </a:p>
                    <a:p>
                      <a:pPr algn="ctr"/>
                      <a:r>
                        <a:rPr lang="ru-RU" sz="1800" dirty="0" smtClean="0"/>
                        <a:t>«О здоровье всерьез»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/>
                        <a:t>Физическое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здоровье.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/>
                        <a:t>Духовное здоровье.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/>
                        <a:t>Социальное благополучие.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/>
                        <a:t>Введение в проектную работу «Поиграй со мной»</a:t>
                      </a:r>
                      <a:endParaRPr lang="ru-RU" sz="1800" dirty="0"/>
                    </a:p>
                    <a:p>
                      <a:pPr marL="0" indent="0">
                        <a:buNone/>
                      </a:pPr>
                      <a:r>
                        <a:rPr lang="ru-RU" sz="1800" dirty="0" smtClean="0"/>
                        <a:t>Приложение</a:t>
                      </a:r>
                      <a:r>
                        <a:rPr lang="ru-RU" sz="1800" baseline="0" dirty="0" smtClean="0"/>
                        <a:t> 2 </a:t>
                      </a:r>
                      <a:r>
                        <a:rPr lang="ru-RU" sz="1800" baseline="0" dirty="0" smtClean="0">
                          <a:hlinkClick r:id="rId3" action="ppaction://hlinksldjump"/>
                        </a:rPr>
                        <a:t>Слайд 12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04.02.</a:t>
                      </a:r>
                    </a:p>
                    <a:p>
                      <a:pPr algn="ctr"/>
                      <a:r>
                        <a:rPr lang="ru-RU" sz="1800" dirty="0" smtClean="0"/>
                        <a:t>2012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02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Организация</a:t>
                      </a:r>
                      <a:r>
                        <a:rPr lang="ru-RU" sz="1800" baseline="0" dirty="0" smtClean="0"/>
                        <a:t> проектной работы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Привлечение родителей к осуществлению проектной работы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05.02. –</a:t>
                      </a:r>
                    </a:p>
                    <a:p>
                      <a:pPr algn="ctr"/>
                      <a:r>
                        <a:rPr lang="ru-RU" sz="1800" dirty="0" smtClean="0"/>
                        <a:t>13.05.</a:t>
                      </a:r>
                    </a:p>
                    <a:p>
                      <a:pPr algn="ctr"/>
                      <a:r>
                        <a:rPr lang="ru-RU" sz="1800" dirty="0" smtClean="0"/>
                        <a:t>2022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76" name="AutoShape 4" descr="http://%D1%87%D0%B5%D0%B1%D0%BE%D0%BA%D1%81%D0%B0%D1%80%D1%8B.megabubble.ru/images/puzir.pn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8" name="AutoShape 6" descr="http://%D1%87%D0%B5%D0%B1%D0%BE%D0%BA%D1%81%D0%B0%D1%80%D1%8B.megabubble.ru/images/puzir.pn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СОДЕРЖАНИЕ ПРОЕКТНОЙ РАБОТЫ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692274"/>
              </p:ext>
            </p:extLst>
          </p:nvPr>
        </p:nvGraphicFramePr>
        <p:xfrm>
          <a:off x="0" y="504932"/>
          <a:ext cx="9144000" cy="646716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23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022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ОСНОВНОЙ</a:t>
                      </a:r>
                      <a:r>
                        <a:rPr lang="ru-RU" sz="2000" baseline="0" dirty="0" smtClean="0"/>
                        <a:t> ЭТАП</a:t>
                      </a:r>
                      <a:endParaRPr lang="ru-RU" sz="2000" dirty="0"/>
                    </a:p>
                  </a:txBody>
                  <a:tcPr marL="121920" marR="121920" marT="34290" marB="3429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7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ФОРМЫ РАБОТЫ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СРОКИ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ОТВЕТ-ЫЕ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0728"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Создание картотеки игр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- Работа по подбору игр разных видов согласно возрасту и психическому развитию детей.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/>
                        <a:t>Изготовление</a:t>
                      </a:r>
                      <a:r>
                        <a:rPr lang="ru-RU" sz="1800" baseline="0" dirty="0" smtClean="0"/>
                        <a:t> необходимых предметных элементов к игре.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/>
                        <a:t> Введение игр разных видов в режимные моменты.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Февраль</a:t>
                      </a:r>
                    </a:p>
                    <a:p>
                      <a:pPr algn="ctr"/>
                      <a:r>
                        <a:rPr lang="ru-RU" sz="1800" dirty="0" smtClean="0"/>
                        <a:t>Март</a:t>
                      </a:r>
                    </a:p>
                    <a:p>
                      <a:pPr algn="ctr"/>
                      <a:r>
                        <a:rPr lang="ru-RU" sz="1800" dirty="0" smtClean="0"/>
                        <a:t>  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r>
                        <a:rPr lang="ru-RU" sz="1800" dirty="0" smtClean="0"/>
                        <a:t>Родители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31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Субботник 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800" dirty="0" smtClean="0"/>
                        <a:t>Создание игровой зоны для девочек «Кукольный домик».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/>
                        <a:t>Оформление уголка по правилам дорожного движения,</a:t>
                      </a:r>
                      <a:r>
                        <a:rPr lang="ru-RU" sz="1800" baseline="0" dirty="0" smtClean="0"/>
                        <a:t> создание макета дороги. </a:t>
                      </a:r>
                      <a:r>
                        <a:rPr lang="ru-RU" sz="1800" dirty="0" smtClean="0"/>
                        <a:t>Приложение 3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hlinkClick r:id="rId2" action="ppaction://hlinksldjump"/>
                        </a:rPr>
                        <a:t>Слайд 13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06.02.</a:t>
                      </a:r>
                    </a:p>
                    <a:p>
                      <a:pPr algn="ctr"/>
                      <a:r>
                        <a:rPr lang="ru-RU" sz="1800" dirty="0" smtClean="0"/>
                        <a:t>2022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r>
                        <a:rPr lang="ru-RU" sz="1800" dirty="0" smtClean="0"/>
                        <a:t>Родители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98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Проведение мастер-класса для слушателей КРИРО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dirty="0" smtClean="0"/>
                        <a:t>Изготовление настольной дид. игры «Кошки-мышки». Приложение 4 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hlinkClick r:id="rId3" action="ppaction://hlinksldjump"/>
                        </a:rPr>
                        <a:t>Слайд 14</a:t>
                      </a:r>
                      <a:endParaRPr lang="ru-RU" sz="180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18.02.</a:t>
                      </a:r>
                    </a:p>
                    <a:p>
                      <a:pPr algn="ctr"/>
                      <a:r>
                        <a:rPr lang="ru-RU" sz="1800" dirty="0" smtClean="0"/>
                        <a:t>2022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37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Посещение игровой комнаты «Малибу»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dirty="0" smtClean="0"/>
                        <a:t>Весёлые игры с рядовым Тяпушка,</a:t>
                      </a:r>
                      <a:r>
                        <a:rPr lang="ru-RU" sz="1800" baseline="0" dirty="0" smtClean="0"/>
                        <a:t> поздравление мальчиков с Днём Защитника Отечества. Приложение 5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hlinkClick r:id="rId4" action="ppaction://hlinksldjump"/>
                        </a:rPr>
                        <a:t>Слайд 15</a:t>
                      </a:r>
                      <a:endParaRPr lang="ru-RU" sz="1800" baseline="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21.02.</a:t>
                      </a:r>
                    </a:p>
                    <a:p>
                      <a:pPr algn="ctr"/>
                      <a:r>
                        <a:rPr lang="ru-RU" sz="1800" dirty="0" smtClean="0"/>
                        <a:t>2022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r>
                        <a:rPr lang="ru-RU" sz="1800" dirty="0" smtClean="0"/>
                        <a:t>Родители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СОДЕРЖАНИЕ ПРОЕКТНОЙ РАБОТЫ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47273"/>
              </p:ext>
            </p:extLst>
          </p:nvPr>
        </p:nvGraphicFramePr>
        <p:xfrm>
          <a:off x="0" y="492648"/>
          <a:ext cx="9144001" cy="637497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04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2188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ОСНОВНОЙ ЭТАП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ФОРМЫ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1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Сюжетно-ролевые игры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Знакомство с профессиями (доктора, повара, водителя и др.), овладение трудовыми навыками. </a:t>
                      </a:r>
                    </a:p>
                    <a:p>
                      <a:pPr algn="just"/>
                      <a:r>
                        <a:rPr lang="ru-RU" dirty="0" smtClean="0"/>
                        <a:t>Приложение 6 </a:t>
                      </a:r>
                      <a:r>
                        <a:rPr lang="ru-RU" dirty="0" smtClean="0">
                          <a:hlinkClick r:id="rId2" action="ppaction://hlinksldjump"/>
                        </a:rPr>
                        <a:t>Слайд 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февраль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510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Консультация для педагогов ДОУ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«РППС в ДОУ»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Определение, цель, функции и принципы конструирования развивающей</a:t>
                      </a:r>
                      <a:r>
                        <a:rPr lang="ru-RU" baseline="0" dirty="0" smtClean="0"/>
                        <a:t> предметно-пространственной среды. Приложение 7 </a:t>
                      </a:r>
                      <a:r>
                        <a:rPr lang="ru-RU" baseline="0" dirty="0" smtClean="0">
                          <a:hlinkClick r:id="rId3" action="ppaction://hlinksldjump"/>
                        </a:rPr>
                        <a:t>Слайд 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16.03.</a:t>
                      </a:r>
                    </a:p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0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Открытое</a:t>
                      </a:r>
                      <a:r>
                        <a:rPr lang="ru-RU" sz="1800" baseline="0" dirty="0" smtClean="0"/>
                        <a:t> занятие «Петушок и бобовое зернышко»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Формирование чувства взаимопомощи через обыгрывание РНС «Петушок и бобовое зернышко». </a:t>
                      </a:r>
                    </a:p>
                    <a:p>
                      <a:r>
                        <a:rPr lang="ru-RU" dirty="0" smtClean="0"/>
                        <a:t>Приёмы: круп терапия; компьютерные игры</a:t>
                      </a:r>
                      <a:r>
                        <a:rPr lang="ru-RU" baseline="0" dirty="0" smtClean="0"/>
                        <a:t> «Найди детёныша», «Достань инструмент», «Восстанови цепочку»; дид/игра «Заплатка». Приложение 8 </a:t>
                      </a:r>
                      <a:r>
                        <a:rPr lang="ru-RU" baseline="0" dirty="0" smtClean="0">
                          <a:hlinkClick r:id="rId4" action="ppaction://hlinksldjump"/>
                        </a:rPr>
                        <a:t>Слайд 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23.03.</a:t>
                      </a:r>
                    </a:p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Ю.Н.</a:t>
                      </a:r>
                    </a:p>
                    <a:p>
                      <a:r>
                        <a:rPr lang="ru-RU" sz="1800" dirty="0" smtClean="0"/>
                        <a:t>Лобанова </a:t>
                      </a:r>
                      <a:r>
                        <a:rPr lang="ru-RU" sz="1800" dirty="0" smtClean="0"/>
                        <a:t>Л.Н.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926</Words>
  <Application>Microsoft Office PowerPoint</Application>
  <PresentationFormat>Экран (4:3)</PresentationFormat>
  <Paragraphs>283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Mongolian Baiti</vt:lpstr>
      <vt:lpstr>Monotype Corsiva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ПРОЕКТНОЙ РАБОТЫ</vt:lpstr>
      <vt:lpstr>СОДЕРЖАНИЕ ПРОЕКТНОЙ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Ксения</dc:creator>
  <cp:lastModifiedBy>Aleksey .</cp:lastModifiedBy>
  <cp:revision>104</cp:revision>
  <dcterms:created xsi:type="dcterms:W3CDTF">2016-01-11T16:35:27Z</dcterms:created>
  <dcterms:modified xsi:type="dcterms:W3CDTF">2023-02-14T08:49:55Z</dcterms:modified>
</cp:coreProperties>
</file>