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Century Schoolbook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FJ1/HM88V7XR56+BaW40Cm6S/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1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1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1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1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1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28;p1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1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1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1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1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1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1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1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1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1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12"/>
          <p:cNvSpPr txBox="1">
            <a:spLocks noGrp="1"/>
          </p:cNvSpPr>
          <p:nvPr>
            <p:ph type="sldNum" idx="12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sz="3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ftr" idx="11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Google Shape;51;p14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1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14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Google Shape;54;p1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4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14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4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58;p1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1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1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6" name="Google Shape;96;p1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Google Shape;97;p1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1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p1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1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1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2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2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2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marL="914400" lvl="1" indent="-28956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marL="1371600" lvl="2" indent="-2667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marL="1828800" lvl="3" indent="-262889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marL="2286000" lvl="4" indent="-267461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12" name="Google Shape;112;p2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2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2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2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2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sz="30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sz="24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528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97180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97180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97688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81939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cxnSp>
        <p:nvCxnSpPr>
          <p:cNvPr id="11" name="Google Shape;11;p1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1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1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>
            <a:spLocks noGrp="1"/>
          </p:cNvSpPr>
          <p:nvPr>
            <p:ph type="ctrTitle"/>
          </p:nvPr>
        </p:nvSpPr>
        <p:spPr>
          <a:xfrm>
            <a:off x="685800" y="980728"/>
            <a:ext cx="7772400" cy="2736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ru-RU" b="1" dirty="0"/>
              <a:t>Специфика взаимодействия специалиста</a:t>
            </a:r>
            <a:br>
              <a:rPr lang="ru-RU" b="1" dirty="0"/>
            </a:br>
            <a:r>
              <a:rPr lang="ru-RU" b="1" dirty="0"/>
              <a:t>помогающих профессий с семьями</a:t>
            </a:r>
            <a:br>
              <a:rPr lang="ru-RU" b="1" dirty="0"/>
            </a:br>
            <a:r>
              <a:rPr lang="ru-RU" b="1" dirty="0" smtClean="0"/>
              <a:t>имеющи</a:t>
            </a:r>
            <a:r>
              <a:rPr lang="ru-RU" dirty="0" smtClean="0"/>
              <a:t>х </a:t>
            </a:r>
            <a:r>
              <a:rPr lang="ru-RU" b="1" dirty="0" smtClean="0"/>
              <a:t>детей </a:t>
            </a:r>
            <a:r>
              <a:rPr lang="ru-RU" b="1" dirty="0"/>
              <a:t>с ОВЗ.</a:t>
            </a:r>
            <a:r>
              <a:rPr lang="ru-RU" dirty="0"/>
              <a:t> </a:t>
            </a:r>
            <a:endParaRPr dirty="0"/>
          </a:p>
        </p:txBody>
      </p:sp>
      <p:sp>
        <p:nvSpPr>
          <p:cNvPr id="137" name="Google Shape;137;p1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ru-RU" dirty="0"/>
              <a:t>Подготовка проекта интервизионных встреч.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ru-RU" dirty="0"/>
              <a:t>составитель Князева Н.М. педагог-психолог МАДОУ №62 “</a:t>
            </a:r>
            <a:r>
              <a:rPr lang="ru-RU" dirty="0" err="1"/>
              <a:t>Журавушк</a:t>
            </a:r>
            <a:r>
              <a:rPr lang="ru-RU" dirty="0"/>
              <a:t>”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ru-RU"/>
              <a:t>Условия  проведения </a:t>
            </a:r>
            <a:endParaRPr/>
          </a:p>
        </p:txBody>
      </p:sp>
      <p:sp>
        <p:nvSpPr>
          <p:cNvPr id="191" name="Google Shape;19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ru-RU" dirty="0"/>
              <a:t>Теоретическая подготовка по работа с психологической травмой и проживания утраты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 dirty="0"/>
              <a:t>Подбор инструментов распознавания  психологического </a:t>
            </a:r>
            <a:r>
              <a:rPr lang="ru-RU" dirty="0">
                <a:solidFill>
                  <a:schemeClr val="accent2"/>
                </a:solidFill>
              </a:rPr>
              <a:t>состояния</a:t>
            </a:r>
            <a:r>
              <a:rPr lang="ru-RU" dirty="0"/>
              <a:t>  (диагностики травматического стресса).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 dirty="0"/>
              <a:t>Оценка ДРО взаимодействия как форма поддержки и обучения родителей детей с трудностями в развитии.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 dirty="0"/>
              <a:t>Овладение методами формирования	позитивной	самооценки,	снятие тревожности; и эмоционального напряжения ;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 dirty="0"/>
              <a:t> развитие	умений	</a:t>
            </a:r>
            <a:r>
              <a:rPr lang="ru-RU" dirty="0" smtClean="0"/>
              <a:t> самоанализа</a:t>
            </a:r>
            <a:r>
              <a:rPr lang="ru-RU" dirty="0"/>
              <a:t>	и	преодоления психологических барьеров;</a:t>
            </a:r>
            <a:endParaRPr dirty="0"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 dirty="0"/>
              <a:t>совершенствование коммуникативных форм поведения;</a:t>
            </a:r>
            <a:endParaRPr dirty="0"/>
          </a:p>
          <a:p>
            <a:pPr marL="274320" lvl="0" indent="-175641" algn="l" rtl="0">
              <a:spcBef>
                <a:spcPts val="600"/>
              </a:spcBef>
              <a:spcAft>
                <a:spcPts val="0"/>
              </a:spcAft>
              <a:buSzPct val="700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"/>
          <p:cNvSpPr txBox="1">
            <a:spLocks noGrp="1"/>
          </p:cNvSpPr>
          <p:nvPr>
            <p:ph type="title"/>
          </p:nvPr>
        </p:nvSpPr>
        <p:spPr>
          <a:xfrm>
            <a:off x="251520" y="260648"/>
            <a:ext cx="7467600" cy="9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Schoolbook"/>
              <a:buNone/>
            </a:pPr>
            <a:r>
              <a:rPr lang="ru-RU">
                <a:solidFill>
                  <a:schemeClr val="accent2"/>
                </a:solidFill>
              </a:rPr>
              <a:t>Цель и задачи проекта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3" name="Google Shape;143;p2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7467600" cy="5205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Поиск и разработка экологически верных навыков и поддержка специалистов в работе с родителями, имеющих детей с ОВЗ.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endParaRPr>
              <a:solidFill>
                <a:schemeClr val="accent2"/>
              </a:solidFill>
            </a:endParaRPr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ru-RU">
                <a:solidFill>
                  <a:schemeClr val="accent2"/>
                </a:solidFill>
              </a:rPr>
              <a:t>ЦЕЛЕВЫЕ ГРУППЫ: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ru-RU"/>
              <a:t>Родители, педагоги образовательных учреждений, учреждения социальной поддержки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Schoolbook"/>
              <a:buNone/>
            </a:pPr>
            <a:r>
              <a:rPr lang="ru-RU">
                <a:solidFill>
                  <a:schemeClr val="accent2"/>
                </a:solidFill>
              </a:rPr>
              <a:t>Результаты проекта 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49" name="Google Shape;14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Психолого-педагогическая компетентность психологов во взаимодействии с родителями детей с ОВЗ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Единые подходы к взаимодействию с таким контингентом родителей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Профилактика профессионального выгорания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Иное профессиональное самочувствие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3226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entury Schoolbook"/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err="1"/>
              <a:t>интервизия</a:t>
            </a:r>
            <a:r>
              <a:rPr lang="ru-RU" sz="2400" b="1" dirty="0"/>
              <a:t> №1: 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Тема :</a:t>
            </a:r>
            <a:r>
              <a:rPr lang="ru-RU" sz="2400" b="1" dirty="0">
                <a:solidFill>
                  <a:srgbClr val="3667C4"/>
                </a:solidFill>
              </a:rPr>
              <a:t>Особенности взаимодействия специалиста помогающих практик с родителями имеющих детей с ОВЗ на различных стадиях принятия ситуации </a:t>
            </a:r>
            <a:br>
              <a:rPr lang="ru-RU" sz="2400" b="1" dirty="0">
                <a:solidFill>
                  <a:srgbClr val="3667C4"/>
                </a:solidFill>
              </a:rPr>
            </a:br>
            <a:r>
              <a:rPr lang="ru-RU" sz="2400" b="1" dirty="0"/>
              <a:t>дата проведения :23 ноября</a:t>
            </a:r>
            <a:br>
              <a:rPr lang="ru-RU" sz="2400" b="1" dirty="0"/>
            </a:br>
            <a:r>
              <a:rPr lang="ru-RU" sz="2400" b="1" dirty="0" err="1"/>
              <a:t>Интервизор</a:t>
            </a:r>
            <a:r>
              <a:rPr lang="ru-RU" sz="2400" b="1" dirty="0" smtClean="0"/>
              <a:t>:.</a:t>
            </a:r>
            <a:r>
              <a:rPr lang="ru-RU" sz="2400" b="1" dirty="0"/>
              <a:t/>
            </a:r>
            <a:br>
              <a:rPr lang="ru-RU" sz="2400" b="1" dirty="0"/>
            </a:br>
            <a:endParaRPr sz="2400" dirty="0">
              <a:solidFill>
                <a:srgbClr val="3667C4"/>
              </a:solidFill>
            </a:endParaRPr>
          </a:p>
        </p:txBody>
      </p:sp>
      <p:sp>
        <p:nvSpPr>
          <p:cNvPr id="155" name="Google Shape;155;p4"/>
          <p:cNvSpPr txBox="1">
            <a:spLocks noGrp="1"/>
          </p:cNvSpPr>
          <p:nvPr>
            <p:ph type="body" idx="1"/>
          </p:nvPr>
        </p:nvSpPr>
        <p:spPr>
          <a:xfrm>
            <a:off x="457200" y="4005064"/>
            <a:ext cx="7467600" cy="2468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Задача: Провести интервизионную сессию, найти «слепые пятна» и трудности,  сформулировать итоговые результаты</a:t>
            </a:r>
            <a:r>
              <a:rPr lang="ru-RU" b="1" i="1"/>
              <a:t>. (ответственные все участники группы) </a:t>
            </a:r>
            <a:endParaRPr/>
          </a:p>
          <a:p>
            <a:pPr marL="274320" lvl="0" indent="-16764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Schoolbook"/>
              <a:buNone/>
            </a:pP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>
                <a:solidFill>
                  <a:schemeClr val="dk1"/>
                </a:solidFill>
              </a:rPr>
              <a:t/>
            </a:r>
            <a:br>
              <a:rPr lang="ru-RU" sz="2400" dirty="0">
                <a:solidFill>
                  <a:schemeClr val="dk1"/>
                </a:solidFill>
              </a:rPr>
            </a:br>
            <a:r>
              <a:rPr lang="ru-RU" sz="2400" dirty="0" err="1">
                <a:solidFill>
                  <a:schemeClr val="dk1"/>
                </a:solidFill>
              </a:rPr>
              <a:t>Интервизия</a:t>
            </a:r>
            <a:r>
              <a:rPr lang="ru-RU" sz="2400" dirty="0">
                <a:solidFill>
                  <a:schemeClr val="dk1"/>
                </a:solidFill>
              </a:rPr>
              <a:t> №2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>
                <a:solidFill>
                  <a:schemeClr val="dk1"/>
                </a:solidFill>
              </a:rPr>
              <a:t>Тема: </a:t>
            </a:r>
            <a:r>
              <a:rPr lang="ru-RU" sz="2400" b="1" dirty="0" err="1">
                <a:solidFill>
                  <a:srgbClr val="3667C4"/>
                </a:solidFill>
              </a:rPr>
              <a:t>Саморегуляция</a:t>
            </a:r>
            <a:r>
              <a:rPr lang="ru-RU" sz="2400" b="1" dirty="0">
                <a:solidFill>
                  <a:srgbClr val="3667C4"/>
                </a:solidFill>
              </a:rPr>
              <a:t>, как профилактика негативных эмоциональных состояний педагогов, работающих с родителями, имеющих детей с ОВЗ.</a:t>
            </a:r>
            <a:br>
              <a:rPr lang="ru-RU" sz="2400" b="1" dirty="0">
                <a:solidFill>
                  <a:srgbClr val="3667C4"/>
                </a:solidFill>
              </a:rPr>
            </a:br>
            <a:r>
              <a:rPr lang="ru-RU" sz="2400" b="1" dirty="0">
                <a:solidFill>
                  <a:schemeClr val="dk1"/>
                </a:solidFill>
              </a:rPr>
              <a:t>Дата проведения</a:t>
            </a:r>
            <a:r>
              <a:rPr lang="ru-RU" sz="2400" b="1" dirty="0">
                <a:solidFill>
                  <a:srgbClr val="3667C4"/>
                </a:solidFill>
              </a:rPr>
              <a:t>: 14 декабря</a:t>
            </a:r>
            <a:br>
              <a:rPr lang="ru-RU" sz="2400" b="1" dirty="0">
                <a:solidFill>
                  <a:srgbClr val="3667C4"/>
                </a:solidFill>
              </a:rPr>
            </a:br>
            <a:r>
              <a:rPr lang="ru-RU" sz="2400" b="1" dirty="0" err="1">
                <a:solidFill>
                  <a:srgbClr val="3667C4"/>
                </a:solidFill>
              </a:rPr>
              <a:t>интервизор</a:t>
            </a:r>
            <a:r>
              <a:rPr lang="ru-RU" sz="2400" b="1" dirty="0" smtClean="0">
                <a:solidFill>
                  <a:srgbClr val="3667C4"/>
                </a:solidFill>
              </a:rPr>
              <a:t>:</a:t>
            </a:r>
            <a:endParaRPr sz="2400" b="1" dirty="0">
              <a:solidFill>
                <a:srgbClr val="3667C4"/>
              </a:solidFill>
            </a:endParaRPr>
          </a:p>
        </p:txBody>
      </p:sp>
      <p:sp>
        <p:nvSpPr>
          <p:cNvPr id="161" name="Google Shape;161;p5"/>
          <p:cNvSpPr txBox="1">
            <a:spLocks noGrp="1"/>
          </p:cNvSpPr>
          <p:nvPr>
            <p:ph type="body" idx="1"/>
          </p:nvPr>
        </p:nvSpPr>
        <p:spPr>
          <a:xfrm>
            <a:off x="457200" y="3356992"/>
            <a:ext cx="7467600" cy="311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Провести интервизионную сессию, сформулировать итоговые результаты</a:t>
            </a:r>
            <a:r>
              <a:rPr lang="ru-RU" b="1" i="1"/>
              <a:t>. (ответственные все участники группы) </a:t>
            </a:r>
            <a:endParaRPr/>
          </a:p>
          <a:p>
            <a:pPr marL="274320" lvl="0" indent="-16764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Schoolbook"/>
              <a:buNone/>
            </a:pPr>
            <a:r>
              <a:rPr lang="ru-RU">
                <a:solidFill>
                  <a:schemeClr val="accent2"/>
                </a:solidFill>
              </a:rPr>
              <a:t>Введение в тему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7" name="Google Shape;16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В каждой семье ожидание рождения ребенка  всегда связано  с переживанием радостного события и сопровождается мечтами и преставлениями счастливого  будущего. И ни как иначе.  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К сожалению, бывает по-другому  и ни одна семья не бывает готова к кардинально противоположному событию_ рождению ребенка с каким-либо диагнозом.  Когда малыш появляется на свет с ограниченными возможностями здоровья, родителей охватывают шок, и растерянность. И это состояние как одно из составляющих травмирующего стресса.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Schoolbook"/>
              <a:buNone/>
            </a:pPr>
            <a:r>
              <a:rPr lang="ru-RU">
                <a:solidFill>
                  <a:schemeClr val="accent2"/>
                </a:solidFill>
              </a:rPr>
              <a:t>Введение в тему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3" name="Google Shape;173;p7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7467600" cy="5349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Поэтому специфику взаимодействия специалиста помогающих практик   с родителями имеющих детей с ОВЗ предлагаем рассматривать  как взаимодействие с людьми (семьей) получившие психологическую травму или находящийся в стадии переживания утраты по не сбывшимся представлениям своего  будущего проживания  со здоровым ребенком. 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Специалисту взаимодействующему с семьей или отдельным родителем  важно уметь распознавать в какой стадии проживания травматического опыта находится данный родитель, чтобы выстроить экологическую коммуникацию как для родителя так и для себя.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Schoolbook"/>
              <a:buNone/>
            </a:pPr>
            <a:r>
              <a:rPr lang="ru-RU">
                <a:solidFill>
                  <a:schemeClr val="accent2"/>
                </a:solidFill>
              </a:rPr>
              <a:t>Введение в тему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9" name="Google Shape;179;p8"/>
          <p:cNvSpPr txBox="1">
            <a:spLocks noGrp="1"/>
          </p:cNvSpPr>
          <p:nvPr>
            <p:ph type="body" idx="1"/>
          </p:nvPr>
        </p:nvSpPr>
        <p:spPr>
          <a:xfrm>
            <a:off x="457200" y="980728"/>
            <a:ext cx="7467600" cy="5493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Учитывая тот факт, что нозологический ряд диагнозов детей с ОВЗ различный, необходимо помнить, что для каждого родителя характерна особая ранимость и ощущение какой-то мнимой ущербности. 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r>
              <a:rPr lang="ru-RU" b="1"/>
              <a:t>При работе с такими семьями стоят задачи: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формирование	позитивной	самооценки	родителей,	снятие тревожности;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развитие	умений	самоанализа	и	преодоления психологических барьеров;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развитие детско-родительских отношений;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совершенствование коммуникативных форм поведения;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Char char="🞆"/>
            </a:pPr>
            <a:r>
              <a:rPr lang="ru-RU"/>
              <a:t>формирование навыков адекватного общения с окружающим миром.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endParaRPr/>
          </a:p>
          <a:p>
            <a:pPr marL="274320" lvl="0" indent="-167640" algn="l" rtl="0">
              <a:spcBef>
                <a:spcPts val="600"/>
              </a:spcBef>
              <a:spcAft>
                <a:spcPts val="0"/>
              </a:spcAft>
              <a:buSzPts val="168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Schoolbook"/>
              <a:buNone/>
            </a:pPr>
            <a:r>
              <a:rPr lang="ru-RU">
                <a:solidFill>
                  <a:schemeClr val="accent2"/>
                </a:solidFill>
              </a:rPr>
              <a:t>Проведение интервизии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5" name="Google Shape;185;p9"/>
          <p:cNvSpPr txBox="1">
            <a:spLocks noGrp="1"/>
          </p:cNvSpPr>
          <p:nvPr>
            <p:ph type="body" idx="1"/>
          </p:nvPr>
        </p:nvSpPr>
        <p:spPr>
          <a:xfrm>
            <a:off x="539552" y="16288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1</a:t>
            </a:r>
            <a:r>
              <a:rPr lang="ru-RU" b="1"/>
              <a:t>. </a:t>
            </a:r>
            <a:r>
              <a:rPr lang="ru-RU"/>
              <a:t>Декларируются правила и регламент встречи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1.1.Регламент встречи не более 1ч.30 мин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1.2.Правила поведения участников на интервизионной встрече (см.след.слайд)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2.Введение в тему не более 20 мин.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3.Обсуждение без участия докладчика 15 мин.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4.Обмен чувствами не более 20мин.(участники дают обратную связь)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5.Интервизор выслушивает каждого участника о его собственной концепции решения проблемы клиента. Не более 20 мин.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/>
              <a:t>6. Обобщение и анализ  интервизируемого в краткой форме и интервизор предлагает свою тактику как возможную. 15 мин. </a:t>
            </a:r>
            <a:endParaRPr/>
          </a:p>
          <a:p>
            <a:pPr marL="274320" lvl="0" indent="-274320" algn="l" rtl="0">
              <a:spcBef>
                <a:spcPts val="600"/>
              </a:spcBef>
              <a:spcAft>
                <a:spcPts val="0"/>
              </a:spcAft>
              <a:buSzPct val="70000"/>
              <a:buChar char="🞆"/>
            </a:pPr>
            <a:r>
              <a:rPr lang="ru-RU" i="1"/>
              <a:t>За временем следит один из интервизоров группы.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ркер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Экран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Noto Sans Symbols</vt:lpstr>
      <vt:lpstr>Эркер</vt:lpstr>
      <vt:lpstr>Специфика взаимодействия специалиста помогающих профессий с семьями имеющих детей с ОВЗ. </vt:lpstr>
      <vt:lpstr>Цель и задачи проекта </vt:lpstr>
      <vt:lpstr>Результаты проекта </vt:lpstr>
      <vt:lpstr>  интервизия №1:   Тема :Особенности взаимодействия специалиста помогающих практик с родителями имеющих детей с ОВЗ на различных стадиях принятия ситуации  дата проведения :23 ноября Интервизор:. </vt:lpstr>
      <vt:lpstr>       Интервизия №2  Тема: Саморегуляция, как профилактика негативных эмоциональных состояний педагогов, работающих с родителями, имеющих детей с ОВЗ. Дата проведения: 14 декабря интервизор:</vt:lpstr>
      <vt:lpstr>Введение в тему</vt:lpstr>
      <vt:lpstr>Введение в тему</vt:lpstr>
      <vt:lpstr>Введение в тему</vt:lpstr>
      <vt:lpstr>Проведение интервизии</vt:lpstr>
      <vt:lpstr>Условия  проведения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взаимодействия специалиста помогающих профессий с семьями имеющих детей с ОВЗ. </dc:title>
  <dc:creator>Пользователь</dc:creator>
  <cp:lastModifiedBy>Пользователь</cp:lastModifiedBy>
  <cp:revision>1</cp:revision>
  <dcterms:created xsi:type="dcterms:W3CDTF">2021-10-30T16:15:24Z</dcterms:created>
  <dcterms:modified xsi:type="dcterms:W3CDTF">2023-02-24T14:45:41Z</dcterms:modified>
</cp:coreProperties>
</file>