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7" r:id="rId2"/>
    <p:sldId id="289" r:id="rId3"/>
    <p:sldId id="257" r:id="rId4"/>
    <p:sldId id="274" r:id="rId5"/>
    <p:sldId id="275" r:id="rId6"/>
    <p:sldId id="277" r:id="rId7"/>
    <p:sldId id="280" r:id="rId8"/>
    <p:sldId id="281" r:id="rId9"/>
    <p:sldId id="27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92" r:id="rId21"/>
    <p:sldId id="293" r:id="rId22"/>
    <p:sldId id="270" r:id="rId23"/>
    <p:sldId id="291" r:id="rId24"/>
    <p:sldId id="285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C7B2F-6EA5-4975-AEB2-1B29510C48E7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86E64-9D28-4E2B-A8FD-9A437F6D80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86E64-9D28-4E2B-A8FD-9A437F6D80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4745037"/>
          </a:xfrm>
        </p:spPr>
        <p:txBody>
          <a:bodyPr/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Инклюзивное образование в Финляндии</a:t>
            </a:r>
            <a:endParaRPr lang="ru-RU"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 школьного  образования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imgB.as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1636" y="1770063"/>
            <a:ext cx="3625604" cy="45259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Младшая общеобразовательная школа — с 1 по 6 класс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общеобразовательная школа — с 7 по 9 класс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школа (гимназия) — 3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в Финляндии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младших классах преподавание всех предметов входит в обязанности одного учителя, причем в одном и том же кабинете, в то время как в старших классах учеников обучают различные учителя. Зачастую младшая и старшая общеобразовательные школы — это два совершенно разных здания. </a:t>
            </a:r>
          </a:p>
          <a:p>
            <a:endParaRPr lang="ru-RU" dirty="0"/>
          </a:p>
        </p:txBody>
      </p:sp>
      <p:pic>
        <p:nvPicPr>
          <p:cNvPr id="3074" name="Picture 2" descr="C:\Users\123\Desktop\Helsinki-Gymnasium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495800" cy="293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Частные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935099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Интересным фактом является то, что им запрещено взимать плату за обучение. Для основания частной школы в Финляндии требуется решение Государственного совета. Частные школы, как и государственные, финансируются правительством в равном объеме, но за это от них требуется предоставление того же пакета услуг: питания, медицинского обслуживания, бесплатных учебных материалов и школьного транспорта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098" name="Picture 2" descr="C:\Users\123\Desktop\262a6b147c7252c462bed7ac48b0ba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648200" cy="364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общеобразо-вательной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школы учащиеся имеют возможность продолжить трехлетнее образование в гимназии, дающей законченное среднее общее образование. </a:t>
            </a:r>
          </a:p>
          <a:p>
            <a:endParaRPr lang="ru-RU" dirty="0"/>
          </a:p>
        </p:txBody>
      </p:sp>
      <p:pic>
        <p:nvPicPr>
          <p:cNvPr id="5122" name="Picture 2" descr="C:\Users\123\Desktop\Neskolko-pokhozhe-na-bast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724400" cy="3718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финских школах принята 10-балльная система оценок.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Школьные учебники, принадлежности и горячие обеды предоставляются бесплатно.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если расстояние от дома до школы ученика превышает 5 км, транспортные расходы также оплачиваются муниципалитетом. </a:t>
            </a:r>
          </a:p>
          <a:p>
            <a:endParaRPr lang="ru-RU" dirty="0"/>
          </a:p>
        </p:txBody>
      </p:sp>
      <p:pic>
        <p:nvPicPr>
          <p:cNvPr id="6147" name="Picture 3" descr="C:\Users\123\Desktop\KMO_124829_00378_1_t218_234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495800" cy="3339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год состоит из 190 рабочих дней: с августа по май.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ведется только по будням в дневную смену.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короткие каникулы школьников отпускают в середине осени, на Рождество, в конце февраля.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Учеба заканчивается в конце мая или в начале июня, после чего дети уходят на летние каникулы. </a:t>
            </a:r>
          </a:p>
          <a:p>
            <a:endParaRPr lang="ru-RU" dirty="0"/>
          </a:p>
        </p:txBody>
      </p:sp>
      <p:pic>
        <p:nvPicPr>
          <p:cNvPr id="7170" name="Picture 2" descr="C:\Users\123\Desktop\Nachalnaya-i-srednyaya-shkoly-v-Finlyand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343400" cy="3398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Выделение «элитных» классов из общего потока запрещено. Политика выравнивания качества школьного обучения выражает главный приоритет Министерства образования Финляндии — обеспечение равной доступности и качества образования.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распределены географически равномерно, в соответствии с плотностью населения. </a:t>
            </a:r>
          </a:p>
          <a:p>
            <a:endParaRPr lang="ru-RU" dirty="0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12064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23\Desktop\43_2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4196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окончании общеобразовательной школы почти все выпускники решают продолжить обучение в средней школе (гимназии). Здесь они лишаются бесплатного питания и учебников, хотя плата за обучение по-прежнему не взимается. </a:t>
            </a:r>
          </a:p>
          <a:p>
            <a:endParaRPr lang="ru-RU" dirty="0"/>
          </a:p>
        </p:txBody>
      </p:sp>
      <p:pic>
        <p:nvPicPr>
          <p:cNvPr id="23554" name="Picture 2" descr="C:\Users\123\Desktop\JAMK University of Applied Scienc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2133600"/>
            <a:ext cx="4038600" cy="3242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Гимназии сами отбирают учеников на основе их успеваемости в общеобразовательной школе.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Обучение ведется по курсовой системе, поэтому классического разделения на классы нет. </a:t>
            </a:r>
          </a:p>
          <a:p>
            <a:endParaRPr lang="ru-RU" dirty="0"/>
          </a:p>
        </p:txBody>
      </p:sp>
      <p:pic>
        <p:nvPicPr>
          <p:cNvPr id="24578" name="Picture 2" descr="C:\Users\123\Desktop\resize_fix.php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1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7064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Обучение в гимназии заканчивается сдачей государственных письменных экзаменов, которые дают право поступать в любое высшее учебное заведение.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Выпускники получают в торжественной обстановке белые фуражки и начинают именоваться абитуриентами. 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2530" name="Picture 2" descr="C:\Users\123\Desktop\finland112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419600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846138" y="1600200"/>
            <a:ext cx="8297862" cy="46958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Финляндия прошла длительный путь становления национальной системы образования.</a:t>
            </a:r>
          </a:p>
          <a:p>
            <a:r>
              <a:rPr lang="ru-RU" dirty="0" smtClean="0"/>
              <a:t>Первый закон о всеобщем обязательном начальном образовании был принят в Финляндии в 1924 году, а закон об обязательном среднем образовании (9-летнем) – в 1968 году. В настоящее время основными ценностями финской системы школьного образования являются:</a:t>
            </a:r>
          </a:p>
          <a:p>
            <a:r>
              <a:rPr lang="ru-RU" dirty="0" smtClean="0"/>
              <a:t>обязательность и бесплатность,</a:t>
            </a:r>
          </a:p>
          <a:p>
            <a:r>
              <a:rPr lang="ru-RU" dirty="0" smtClean="0"/>
              <a:t>равенство,</a:t>
            </a:r>
          </a:p>
          <a:p>
            <a:r>
              <a:rPr lang="ru-RU" dirty="0" err="1" smtClean="0"/>
              <a:t>инклюзивность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Конституции каждый гражданин Финляндии в возрасте 7-17 лет не только имеет право, но и обязан учиться.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60960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22338" y="1752600"/>
            <a:ext cx="8221662" cy="454342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Финские дети не посещают школу, пока не достигнут 7 лет.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сравнению с другими системами образования, тесты не сдают учащиеся начальных классов и, кроме того, не получают оценки и не имеют домашнюю работу.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шесть лет школы, финские школы не делят учащихся на отличников, хорошистов или неуспевающих;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единственный обязательный стандартизированный тест, который ученики сдают в 16 лет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676401"/>
            <a:ext cx="5022056" cy="46200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Абсолютно все финские дети, одаренные и не очень, учатся вместе в одних и тех же классах.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Финляндия выделяет на 30 процентов меньше денег на одного ученика, чем США.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Дополнительную помощь в первые 9 лет школы получают 30 процентов финских учеников.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66 процентов учеников получают высшее образование – самый высокий процент на континенте.</a:t>
            </a:r>
          </a:p>
          <a:p>
            <a:endParaRPr lang="ru-RU" dirty="0"/>
          </a:p>
        </p:txBody>
      </p:sp>
      <p:pic>
        <p:nvPicPr>
          <p:cNvPr id="5122" name="Picture 2" descr="C:\Users\Илья\Downloads\zihins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1038" y="1676400"/>
            <a:ext cx="292576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9144000" cy="9144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71600" y="178435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Разница между самым хорошим и самым плохим учеником является самой маленькой в Европе.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по научным дисциплинам работают не более 16 учеников.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 процента учеников оканчивают среднюю школу.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 процента выпускников поступают в профессиональные учебные заведения.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начальных классов имеют 75 минут перерыва (27 минут в США).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62000" y="228600"/>
            <a:ext cx="8382000" cy="6067425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не ведут в день больше 4-х уроков и обязаны потратить еженедельно 2 часа на “профессиональное развитие“.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Финляндии примерно столько же учителей, как в огромном Нью-Йорке, но гораздо меньше учеников (600000 по сравнению с 1,1 миллионами).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образования Финляндии на 100 процентов финансируется государством.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финские учителя заканчивают магистратуру, которая на 100 процентов субсидируется государством.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7848600" cy="4906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Национальный учебный план носит только ориентировочный характер.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выбираются из лучших 10 процентов выпускников.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Начинающий учитель в Финляндии получает около 29000 долларов в год (36000 – в США).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имеют такой же социально-профессиональный статус, как адвокаты и врачи.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последнему интернациональному сравнительному исследованию, финские дети являются лучшими в математике и научных дисциплинах.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7924800" cy="48180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Таким образом, в Финляндии создана высокоэффективная система специальных мер на уровне обязательного базового образования в школе для поддержки учеников, сталкивающихся с различными трудностями обучения. Каждая финская школа имеет в штате несколько специальных педагогов; в среднем на каждые семь учителей- предметников приходится один такой учитель. Специальные педагоги в рамках индивидуальных или групповых занятий оказывают помощь ученикам, рискующим попасть в число отстающих.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2459038"/>
            <a:ext cx="7010400" cy="3959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7086600" cy="50772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Министерство образования Финляндии проводит политику выравнивания системы образования. Это значит, что образование должно быть везде и для всех одинаковым как по доступности, так и по содержанию: равные возможности получения образования на любой ступени, независимо от того, где живет человек. В Финляндии есть проблема географического неравенства, на севере страны много малокомплектных школ. Государство заботится, чтобы качество образования в них не было хуже, чем в обычных школах.</a:t>
            </a:r>
          </a:p>
          <a:p>
            <a:endParaRPr lang="ru-RU" dirty="0"/>
          </a:p>
        </p:txBody>
      </p:sp>
      <p:pic>
        <p:nvPicPr>
          <p:cNvPr id="2" name="Picture 2" descr="C:\Users\Илья\Downloads\1594005-she-has-a-way-of-getting-them-excited-about-literacy-zoom_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536" y="1219201"/>
            <a:ext cx="1942864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12064"/>
            <a:ext cx="76200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7689056" cy="45438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Инклюзивное образование понимается в Финляндии очень широко – это процесс развития и постоянного совершенствования общего образования, которое должно быть доступно всем без исключения детям (мигрантам, детям из отдаленных районов, национальных меньшинств, с ограниченными возможностями и др.). Инклюзивное образование в Финляндии развивается в течение 20 лет и сопровождается серьезными научными исследованиями. Официально политика инклюзии закреплена в 2008 году.</a:t>
            </a:r>
            <a:endParaRPr lang="ru-RU" dirty="0"/>
          </a:p>
        </p:txBody>
      </p:sp>
      <p:pic>
        <p:nvPicPr>
          <p:cNvPr id="2050" name="Picture 2" descr="C:\Users\Илья\Downloads\2548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87500"/>
            <a:ext cx="1905000" cy="313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228600"/>
            <a:ext cx="7543800" cy="609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8229600" cy="522922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В стране создана концепция развития инклюзивного образования. В ней зафиксированы следующие положения:</a:t>
            </a:r>
          </a:p>
          <a:p>
            <a:r>
              <a:rPr lang="ru-RU" sz="3300" dirty="0" smtClean="0"/>
              <a:t>Все дети обучаются в основной школе в соответствии со своими возможностями.</a:t>
            </a:r>
          </a:p>
          <a:p>
            <a:r>
              <a:rPr lang="ru-RU" sz="3300" dirty="0" smtClean="0"/>
              <a:t>Каждый решает в образовательном процессе свои задачи.</a:t>
            </a:r>
          </a:p>
          <a:p>
            <a:r>
              <a:rPr lang="ru-RU" sz="3300" dirty="0" smtClean="0"/>
              <a:t>Весь школьный коллектив участвует в решении проблем учащихся, а не только специальный педагог.</a:t>
            </a:r>
          </a:p>
          <a:p>
            <a:r>
              <a:rPr lang="ru-RU" sz="3300" dirty="0" smtClean="0"/>
              <a:t>В педагогическом процессе учителя используют общие и специальные методы и приемы обучения.</a:t>
            </a:r>
          </a:p>
          <a:p>
            <a:r>
              <a:rPr lang="ru-RU" sz="3300" dirty="0" smtClean="0"/>
              <a:t>Учебные проблемы ребенка и дидактические проблемы педагога решаются посредством командного подхода.</a:t>
            </a:r>
          </a:p>
          <a:p>
            <a:r>
              <a:rPr lang="ru-RU" sz="3300" dirty="0" smtClean="0"/>
              <a:t>Дети с неярко выраженными отклонениями в развитии обучаются в общеобразовательной школе по месту жительства: в специальном классе или в общем классе. Дети с тяжелыми нарушениями обучаются в специальных школах.</a:t>
            </a:r>
          </a:p>
          <a:p>
            <a:r>
              <a:rPr lang="ru-RU" sz="3300" dirty="0" smtClean="0"/>
              <a:t>Детям с инвалидностью индивидуальные компенсаторные средства и необходимое оборудование предоставляются за счет государства. Педагогов общеобразовательной школы обучают им пользоваться.</a:t>
            </a:r>
          </a:p>
          <a:p>
            <a:r>
              <a:rPr lang="ru-RU" sz="3300" dirty="0" smtClean="0"/>
              <a:t>Учащимся с нарушением мобильности предоставляется помощник, а с нарушенным слухом – </a:t>
            </a:r>
            <a:r>
              <a:rPr lang="ru-RU" sz="3300" dirty="0" err="1" smtClean="0"/>
              <a:t>сурдопереводчик</a:t>
            </a:r>
            <a:r>
              <a:rPr lang="ru-RU" sz="3300" dirty="0" smtClean="0"/>
              <a:t>.</a:t>
            </a:r>
          </a:p>
          <a:p>
            <a:r>
              <a:rPr lang="ru-RU" sz="3300" dirty="0" smtClean="0"/>
              <a:t>В каждой общеобразовательной основной школе в штате есть специальные педагоги, помощники учителя, социальные работники, медицинская сестра.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52601"/>
            <a:ext cx="5631656" cy="441959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Первый уровень поддержки</a:t>
            </a:r>
            <a:r>
              <a:rPr lang="ru-RU" dirty="0" smtClean="0"/>
              <a:t> – общая поддержка. Ее осуществляет учитель класса. Он помогает справиться с различными трудностями, которые могут встретиться у любого ребенка (например, после болезни). Выявленные трудности в обучении обсуждаются как с родителями, так и со специалистами школы. Педагог владеет различными (общими и специальными) приемами и технологиями индивидуальной помощи ребенку в процессе обучения. Его этому учат в вузе. Если общей поддержки недостаточно, чтобы </a:t>
            </a:r>
            <a:r>
              <a:rPr lang="ru-RU" dirty="0" smtClean="0"/>
              <a:t>преодолеть </a:t>
            </a:r>
            <a:r>
              <a:rPr lang="ru-RU" dirty="0" smtClean="0"/>
              <a:t>проблемы ученика в обучении, прибегают к поддержке второго уровня.</a:t>
            </a:r>
            <a:endParaRPr lang="ru-RU" dirty="0"/>
          </a:p>
        </p:txBody>
      </p:sp>
      <p:pic>
        <p:nvPicPr>
          <p:cNvPr id="3074" name="Picture 2" descr="C:\Users\Илья\Downloads\disability-in-childho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31242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144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90600"/>
            <a:ext cx="8153400" cy="530542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Второй уровень-</a:t>
            </a:r>
            <a:r>
              <a:rPr lang="ru-RU" sz="1600" dirty="0" smtClean="0"/>
              <a:t> это интенсивная поддержка. Решение о ее необходимости принимает </a:t>
            </a:r>
            <a:r>
              <a:rPr lang="ru-RU" sz="1600" dirty="0" err="1" smtClean="0"/>
              <a:t>мультидисциплинарная</a:t>
            </a:r>
            <a:r>
              <a:rPr lang="ru-RU" sz="1600" dirty="0" smtClean="0"/>
              <a:t>  команда. Интенсивная поддержка осуществляется уже не только учителем, но и специалистами школы (специальный педагог, социальный работник, помощник учителя). На этом этапе составляется индивидуальный план поддержки специалистами школы (на полугодие). Решается вопрос о необходимости помощника педагога в классе, где учится этот ребенок. Помощь учителю может оказывать и специальный педагог, который вместе с учителем проводит урок. Это так называемое «</a:t>
            </a:r>
            <a:r>
              <a:rPr lang="ru-RU" sz="1600" dirty="0" err="1" smtClean="0"/>
              <a:t>соучительствование</a:t>
            </a:r>
            <a:r>
              <a:rPr lang="ru-RU" sz="1600" dirty="0" smtClean="0"/>
              <a:t>». Педагоги работают на равных, вместе составляют конспект урока, вместе проводят его, дополняя и поддерживая друг друга. Специальный педагог оказывает полноценную помощь в учебе всем ученикам, поскольку его образование позволяет это сделать специальный педагог имеет, прежде всего, квалификацию учителя и дополнительно к этой квалификации магистерскую степень по специальной педагогике). Два учителя, работающие в классе, более объективно оценивают прогресс учащихся. Получая поддержку второго уровня, ребенок продолжает учиться по общей программе, но акцент в его обучении делается на основные содержательные линии в каждом предмете. Другие дети изучают программу более глубоко. Цель поддержки второго уровня – помочь справиться с программой, предупредить и преодолеть неуспеваемость. Если проблемы ребенка решаются за 6 месяцев, то он может быть переведен на 1 уровень поддержки. Если </a:t>
            </a:r>
            <a:r>
              <a:rPr lang="ru-RU" sz="1600" dirty="0" smtClean="0"/>
              <a:t>интенсивной </a:t>
            </a:r>
            <a:r>
              <a:rPr lang="ru-RU" sz="1600" dirty="0" smtClean="0"/>
              <a:t>поддержки недостаточно, то переходят на 3 уровень – к специальной поддержке.</a:t>
            </a:r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867400" cy="5077265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 третьем уровне поддержки обязательно составляется индивидуальный учебный план и индивидуальная учебная программа по каждому предмету.</a:t>
            </a:r>
          </a:p>
          <a:p>
            <a:r>
              <a:rPr lang="ru-RU" sz="1600" dirty="0" smtClean="0"/>
              <a:t>Индивидуальный план и программы составляются коллегиально </a:t>
            </a:r>
            <a:r>
              <a:rPr lang="ru-RU" sz="1600" dirty="0" err="1" smtClean="0"/>
              <a:t>мультидисциплинарной</a:t>
            </a:r>
            <a:r>
              <a:rPr lang="ru-RU" sz="1600" dirty="0" smtClean="0"/>
              <a:t> командой. Они составляются на полугодие или год, при необходимости пересматриваются.</a:t>
            </a:r>
          </a:p>
          <a:p>
            <a:r>
              <a:rPr lang="ru-RU" sz="1600" dirty="0" smtClean="0"/>
              <a:t>Для перевода ребенка на </a:t>
            </a:r>
            <a:r>
              <a:rPr lang="ru-RU" sz="1600" b="1" dirty="0" smtClean="0"/>
              <a:t>Третий уровень</a:t>
            </a:r>
            <a:r>
              <a:rPr lang="ru-RU" sz="1600" dirty="0" smtClean="0"/>
              <a:t> поддержки необходимо внешнее медико-психологическое обследование, которое проводится консилиумом в комитете по образованию. Для его прохождения составляется педагогическое обоснование (заключение), в котором описывается предыдущая поддержка. По результатам внешнего обследования координатор инклюзивного образования школы решает, будет ли ученику оказываться третий уровень поддержки. Если ребенок переводится на 3 уровень поддержки, то определяется, в каких условиях он будет учиться: в специальном (маленькой группе) классе или в общем классе (тогда в классе работает второй педагог, а если надо, то и помощник).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100" name="Picture 4" descr="C:\Users\Илья\Downloads\dsc02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590800" cy="322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512763"/>
            <a:ext cx="7620000" cy="55403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финского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8001000" cy="51530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Все специалисты работают как единая команда, компетенции командной работы очень высоки и у педагогов, их этому учат в университете. Вузовская подготовка учителей предполагает включение знаний и навыков по работе с детьми с ограниченными возможностями, включая составление индивидуальной программы обучения, навыки команд- ной работы и др. основной упор делается на математику и финский язык, который изучается как второй. Обучение в классе подготовки ведется на родном языке. Затем ученик интегрируется в общее образование. Любой ребенок в основной общеобразовательной школе имеет право на один из трех видов поддержки, которая имеет уровневый (этапы) характер.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365</TotalTime>
  <Words>1314</Words>
  <Application>Microsoft Office PowerPoint</Application>
  <PresentationFormat>Экран (4:3)</PresentationFormat>
  <Paragraphs>97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Инклюзивное образование в Финляндии</vt:lpstr>
      <vt:lpstr>Модель финского образования</vt:lpstr>
      <vt:lpstr>Модель финского образования</vt:lpstr>
      <vt:lpstr>Модель финского образования</vt:lpstr>
      <vt:lpstr>Модель финского образования</vt:lpstr>
      <vt:lpstr>Модель финского образования</vt:lpstr>
      <vt:lpstr>Модель финского образования</vt:lpstr>
      <vt:lpstr>Модель финского образования</vt:lpstr>
      <vt:lpstr>Модель финского образования</vt:lpstr>
      <vt:lpstr>Структура  школьного  образования</vt:lpstr>
      <vt:lpstr>Школы в Финляндии</vt:lpstr>
      <vt:lpstr>Частные школы</vt:lpstr>
      <vt:lpstr>Гимназии</vt:lpstr>
      <vt:lpstr>Особенности обучения </vt:lpstr>
      <vt:lpstr>Особенности обучения </vt:lpstr>
      <vt:lpstr>Особенности обучения</vt:lpstr>
      <vt:lpstr>Особенности обучения</vt:lpstr>
      <vt:lpstr>Особенности обучения</vt:lpstr>
      <vt:lpstr>Особенности обучения</vt:lpstr>
      <vt:lpstr>Особенности обучения</vt:lpstr>
      <vt:lpstr>Особенности обучения</vt:lpstr>
      <vt:lpstr>Особенности обучения</vt:lpstr>
      <vt:lpstr> </vt:lpstr>
      <vt:lpstr>               Особенности обучения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Финляндии</dc:title>
  <dc:creator>123</dc:creator>
  <cp:lastModifiedBy>Элл</cp:lastModifiedBy>
  <cp:revision>16</cp:revision>
  <dcterms:created xsi:type="dcterms:W3CDTF">2015-02-26T19:46:36Z</dcterms:created>
  <dcterms:modified xsi:type="dcterms:W3CDTF">2020-12-25T15:09:34Z</dcterms:modified>
</cp:coreProperties>
</file>