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70" r:id="rId5"/>
    <p:sldId id="265" r:id="rId6"/>
    <p:sldId id="268" r:id="rId7"/>
    <p:sldId id="277" r:id="rId8"/>
    <p:sldId id="260" r:id="rId9"/>
    <p:sldId id="290" r:id="rId10"/>
    <p:sldId id="258" r:id="rId11"/>
    <p:sldId id="291" r:id="rId12"/>
    <p:sldId id="292" r:id="rId13"/>
    <p:sldId id="295" r:id="rId14"/>
    <p:sldId id="296" r:id="rId15"/>
    <p:sldId id="294" r:id="rId16"/>
    <p:sldId id="29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BCAEDA7-8ADB-40DC-80FF-6B15CBE00B88}">
          <p14:sldIdLst>
            <p14:sldId id="256"/>
            <p14:sldId id="257"/>
            <p14:sldId id="270"/>
            <p14:sldId id="265"/>
            <p14:sldId id="268"/>
            <p14:sldId id="277"/>
            <p14:sldId id="260"/>
            <p14:sldId id="290"/>
            <p14:sldId id="258"/>
            <p14:sldId id="291"/>
            <p14:sldId id="292"/>
            <p14:sldId id="295"/>
            <p14:sldId id="296"/>
            <p14:sldId id="294"/>
            <p14:sldId id="299"/>
          </p14:sldIdLst>
        </p14:section>
        <p14:section name="Раздел без заголовка" id="{B9A4E17A-72C6-469D-8524-CADD591FF1F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8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9900"/>
    <a:srgbClr val="0000FF"/>
    <a:srgbClr val="F9ED51"/>
    <a:srgbClr val="FF00FF"/>
    <a:srgbClr val="FF99FF"/>
    <a:srgbClr val="52E4F8"/>
    <a:srgbClr val="10FC8C"/>
    <a:srgbClr val="F9F561"/>
    <a:srgbClr val="C69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434" autoAdjust="0"/>
  </p:normalViewPr>
  <p:slideViewPr>
    <p:cSldViewPr>
      <p:cViewPr varScale="1">
        <p:scale>
          <a:sx n="71" d="100"/>
          <a:sy n="71" d="100"/>
        </p:scale>
        <p:origin x="1242" y="60"/>
      </p:cViewPr>
      <p:guideLst>
        <p:guide orient="horz" pos="1842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5F29F-5644-4787-A056-7B8E6DF68235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AB3EF-218E-4A33-982D-ED3D90B01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8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AB3EF-218E-4A33-982D-ED3D90B0156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8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AB3EF-218E-4A33-982D-ED3D90B0156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7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08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72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28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5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9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22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19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1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1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28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5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18837" y="3140968"/>
            <a:ext cx="8352928" cy="2280316"/>
          </a:xfrm>
        </p:spPr>
        <p:txBody>
          <a:bodyPr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ru-RU" b="1" i="1" dirty="0" smtClean="0">
                <a:gradFill>
                  <a:gsLst>
                    <a:gs pos="0">
                      <a:srgbClr val="A603AB"/>
                    </a:gs>
                    <a:gs pos="17000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gradFill>
                  <a:gsLst>
                    <a:gs pos="0">
                      <a:srgbClr val="A603AB"/>
                    </a:gs>
                    <a:gs pos="17000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Театральная зона активности, как </a:t>
            </a:r>
            <a:r>
              <a:rPr lang="ru-RU" sz="32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средство развития </a:t>
            </a:r>
            <a:r>
              <a:rPr lang="ru-RU" sz="32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социально-коммуникативных способностей дошкольников</a:t>
            </a:r>
            <a:r>
              <a:rPr lang="ru-RU" sz="36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воспитатель</a:t>
            </a:r>
            <a:b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Синюкова Т.И.</a:t>
            </a:r>
            <a:b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 ДОУ №14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84" y="5853331"/>
            <a:ext cx="8072494" cy="964401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CC00"/>
                </a:solidFill>
              </a:rPr>
              <a:t>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4283968" cy="3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38536"/>
            <a:ext cx="4843591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07042"/>
            <a:ext cx="4067944" cy="30509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7728" y="2294447"/>
            <a:ext cx="3268355" cy="26329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2261" y="2402683"/>
            <a:ext cx="3407702" cy="2555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7864" y="220486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accent4"/>
                </a:solidFill>
              </a:rPr>
              <a:t>Носочковый</a:t>
            </a:r>
            <a:r>
              <a:rPr lang="ru-RU" sz="2000" b="1" dirty="0" smtClean="0">
                <a:solidFill>
                  <a:schemeClr val="accent4"/>
                </a:solidFill>
              </a:rPr>
              <a:t> театр</a:t>
            </a:r>
            <a:endParaRPr lang="ru-RU" sz="20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0988"/>
            <a:ext cx="4716016" cy="35370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78" y="1916832"/>
            <a:ext cx="45720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206084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</a:rPr>
              <a:t>Пальчиковый театр</a:t>
            </a:r>
            <a:endParaRPr lang="ru-RU" sz="24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" y="1916832"/>
            <a:ext cx="4788024" cy="35910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1018"/>
            <a:ext cx="4355976" cy="3266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0" y="2060848"/>
            <a:ext cx="4788024" cy="35910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2271935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/>
                </a:solidFill>
              </a:rPr>
              <a:t>Шапочки настроений</a:t>
            </a:r>
            <a:endParaRPr lang="ru-RU" sz="20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45024"/>
            <a:ext cx="4860032" cy="3212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4283968" cy="3212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256490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1956" y="2074346"/>
            <a:ext cx="65024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2420888"/>
            <a:ext cx="8568952" cy="4320480"/>
          </a:xfrm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2400" dirty="0" smtClean="0">
                <a:solidFill>
                  <a:schemeClr val="accent4"/>
                </a:solidFill>
              </a:rPr>
              <a:t>Общительность, умение контактировать с окружающими людьми – необходимая составляющая самореализации человека, его успешности в различных видах деятельности.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4"/>
                </a:solidFill>
              </a:rPr>
              <a:t>Формирование этой способности – важное условие нормального психологического развития ребенка, а также одна из основных задач подготовки его к дальнейшей жизни.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4"/>
                </a:solidFill>
              </a:rPr>
              <a:t>Общительность является одной из составляющих социально-коммуникативного развития</a:t>
            </a:r>
            <a:endParaRPr lang="ru-RU" sz="2400" dirty="0">
              <a:solidFill>
                <a:schemeClr val="accent4"/>
              </a:solidFill>
            </a:endParaRPr>
          </a:p>
          <a:p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000">
                        <a14:foregroundMark x1="4000" y1="91344" x2="45625" y2="69613"/>
                        <a14:foregroundMark x1="40375" y1="1842" x2="51250" y2="3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06" y="44624"/>
            <a:ext cx="1522360" cy="10333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11664" r="8600" b="12444"/>
          <a:stretch/>
        </p:blipFill>
        <p:spPr>
          <a:xfrm rot="20558185">
            <a:off x="2723349" y="103871"/>
            <a:ext cx="812850" cy="7645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2060848"/>
            <a:ext cx="835292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4"/>
                </a:solidFill>
              </a:rPr>
              <a:t>С самых ранних лет ребенок стремится к творчеству. Поэтому важно создавать в детском коллективе атмосферу свободного выражения чувств, мыслей. Разбудить фантазию детей, попытаться максимально реализовать их способности.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91845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436562" y="2106047"/>
            <a:ext cx="2158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b="1" dirty="0">
              <a:solidFill>
                <a:srgbClr val="FF00FF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endParaRPr lang="ru-RU" sz="1400" dirty="0">
              <a:solidFill>
                <a:srgbClr val="00B0F0"/>
              </a:solidFill>
              <a:latin typeface="Times New Roman"/>
              <a:ea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2454" y="4237711"/>
            <a:ext cx="1992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9280" y="1072361"/>
            <a:ext cx="7047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3246104"/>
            <a:ext cx="7047587" cy="36579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32950" y="783502"/>
            <a:ext cx="7047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5861" cy="3611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31858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5" y="85984"/>
            <a:ext cx="6657975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6288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9" b="89901" l="10000" r="91695">
                        <a14:foregroundMark x1="57119" y1="11589" x2="66610" y2="18212"/>
                        <a14:foregroundMark x1="65254" y1="18874" x2="65254" y2="48675"/>
                        <a14:foregroundMark x1="35932" y1="46026" x2="53729" y2="43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94798"/>
            <a:ext cx="2435113" cy="24928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305361"/>
            <a:ext cx="57606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rgbClr val="3628E6"/>
                </a:solidFill>
                <a:latin typeface="Times New Roman"/>
                <a:ea typeface="Times New Roman"/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Театральная зона</a:t>
            </a:r>
            <a:endParaRPr lang="ru-RU" sz="36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3628E6"/>
                </a:solidFill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marL="285750" indent="-285750">
              <a:spcAft>
                <a:spcPts val="0"/>
              </a:spcAft>
            </a:pPr>
            <a:endParaRPr lang="ru-RU" sz="1400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6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322286"/>
            <a:ext cx="1563624" cy="1536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9" y="1124744"/>
            <a:ext cx="5652120" cy="419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707">
            <a:off x="8065807" y="1218851"/>
            <a:ext cx="1099866" cy="824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8388424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2492896"/>
          </a:xfrm>
        </p:spPr>
        <p:txBody>
          <a:bodyPr/>
          <a:lstStyle/>
          <a:p>
            <a:r>
              <a:rPr lang="ru-RU" sz="4000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4000" i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88" y="2478578"/>
            <a:ext cx="9036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009900"/>
                </a:solidFill>
                <a:latin typeface="Times New Roman"/>
                <a:ea typeface="Times New Roman"/>
              </a:rPr>
              <a:t>п</a:t>
            </a:r>
            <a:r>
              <a:rPr lang="ru-RU" sz="2400" dirty="0" smtClean="0">
                <a:solidFill>
                  <a:srgbClr val="009900"/>
                </a:solidFill>
                <a:latin typeface="Times New Roman"/>
                <a:ea typeface="Times New Roman"/>
              </a:rPr>
              <a:t>альчиковый театр</a:t>
            </a:r>
          </a:p>
          <a:p>
            <a:pPr marL="285750" lvl="0" indent="-28575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9900"/>
                </a:solidFill>
                <a:latin typeface="Times New Roman"/>
                <a:ea typeface="Times New Roman"/>
              </a:rPr>
              <a:t>деревянный настольный театр </a:t>
            </a:r>
          </a:p>
          <a:p>
            <a:pPr marL="285750" lvl="0" indent="-28575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9900"/>
                </a:solidFill>
                <a:latin typeface="Times New Roman"/>
                <a:ea typeface="Times New Roman"/>
              </a:rPr>
              <a:t>театр «Живые перчатки»</a:t>
            </a:r>
          </a:p>
          <a:p>
            <a:pPr marL="285750" lvl="0" indent="-28575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9900"/>
                </a:solidFill>
                <a:latin typeface="Times New Roman"/>
                <a:ea typeface="Times New Roman"/>
              </a:rPr>
              <a:t>театр кукол «Би-ба-</a:t>
            </a:r>
            <a:r>
              <a:rPr lang="ru-RU" sz="2400" dirty="0" err="1" smtClean="0">
                <a:solidFill>
                  <a:srgbClr val="009900"/>
                </a:solidFill>
                <a:latin typeface="Times New Roman"/>
                <a:ea typeface="Times New Roman"/>
              </a:rPr>
              <a:t>бо</a:t>
            </a:r>
            <a:r>
              <a:rPr lang="ru-RU" sz="2400" dirty="0" smtClean="0">
                <a:solidFill>
                  <a:srgbClr val="009900"/>
                </a:solidFill>
                <a:latin typeface="Times New Roman"/>
                <a:ea typeface="Times New Roman"/>
              </a:rPr>
              <a:t>»</a:t>
            </a:r>
          </a:p>
          <a:p>
            <a:pPr marL="285750" lvl="0" indent="-285750"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009900"/>
                </a:solidFill>
                <a:latin typeface="Times New Roman"/>
                <a:ea typeface="Times New Roman"/>
              </a:rPr>
              <a:t>т</a:t>
            </a:r>
            <a:r>
              <a:rPr lang="ru-RU" sz="2400" dirty="0" smtClean="0">
                <a:solidFill>
                  <a:srgbClr val="009900"/>
                </a:solidFill>
                <a:latin typeface="Times New Roman"/>
                <a:ea typeface="Times New Roman"/>
              </a:rPr>
              <a:t>еатр маски</a:t>
            </a:r>
          </a:p>
          <a:p>
            <a:pPr marL="285750" lvl="0" indent="-285750"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009900"/>
                </a:solidFill>
                <a:latin typeface="Times New Roman"/>
                <a:ea typeface="Times New Roman"/>
              </a:rPr>
              <a:t>т</a:t>
            </a:r>
            <a:r>
              <a:rPr lang="ru-RU" sz="2400" dirty="0" smtClean="0">
                <a:solidFill>
                  <a:srgbClr val="009900"/>
                </a:solidFill>
                <a:latin typeface="Times New Roman"/>
                <a:ea typeface="Times New Roman"/>
              </a:rPr>
              <a:t>еатр мочалок </a:t>
            </a:r>
          </a:p>
          <a:p>
            <a:pPr marL="285750" lvl="0" indent="-28575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9900"/>
                </a:solidFill>
                <a:latin typeface="Times New Roman"/>
                <a:ea typeface="Times New Roman"/>
              </a:rPr>
              <a:t>шапочки</a:t>
            </a:r>
          </a:p>
          <a:p>
            <a:pPr marL="285750" lvl="0" indent="-285750"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009900"/>
                </a:solidFill>
                <a:latin typeface="Times New Roman"/>
                <a:ea typeface="Times New Roman"/>
              </a:rPr>
              <a:t>к</a:t>
            </a:r>
            <a:r>
              <a:rPr lang="ru-RU" sz="2400" dirty="0" smtClean="0">
                <a:solidFill>
                  <a:srgbClr val="009900"/>
                </a:solidFill>
                <a:latin typeface="Times New Roman"/>
                <a:ea typeface="Times New Roman"/>
              </a:rPr>
              <a:t>остюмы</a:t>
            </a:r>
          </a:p>
          <a:p>
            <a:pPr marL="285750" lvl="0" indent="-285750"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009900"/>
                </a:solidFill>
                <a:latin typeface="Times New Roman"/>
                <a:ea typeface="Times New Roman"/>
              </a:rPr>
              <a:t>р</a:t>
            </a:r>
            <a:r>
              <a:rPr lang="ru-RU" sz="2400" dirty="0" smtClean="0">
                <a:solidFill>
                  <a:srgbClr val="009900"/>
                </a:solidFill>
                <a:latin typeface="Times New Roman"/>
                <a:ea typeface="Times New Roman"/>
              </a:rPr>
              <a:t>азличные атрибуты</a:t>
            </a:r>
          </a:p>
          <a:p>
            <a:pPr marL="285750" lvl="0" indent="-285750"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009900"/>
                </a:solidFill>
                <a:latin typeface="Times New Roman"/>
                <a:ea typeface="Times New Roman"/>
              </a:rPr>
              <a:t>ш</a:t>
            </a:r>
            <a:r>
              <a:rPr lang="ru-RU" sz="2400" dirty="0" smtClean="0">
                <a:solidFill>
                  <a:srgbClr val="009900"/>
                </a:solidFill>
                <a:latin typeface="Times New Roman"/>
                <a:ea typeface="Times New Roman"/>
              </a:rPr>
              <a:t>апочки настроений </a:t>
            </a:r>
            <a:endParaRPr lang="ru-RU" sz="2400" dirty="0">
              <a:solidFill>
                <a:srgbClr val="0099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196967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Виды театра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28" y="2716418"/>
            <a:ext cx="4355975" cy="36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8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59" y="3634190"/>
            <a:ext cx="4488741" cy="3212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4644008" cy="3212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213285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</a:rPr>
              <a:t>Использование шапочек</a:t>
            </a:r>
            <a:endParaRPr lang="ru-RU" sz="24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98" y="1914505"/>
            <a:ext cx="7257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535" y="2296031"/>
            <a:ext cx="6912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9545" y="5028585"/>
            <a:ext cx="61976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7184" y="5521126"/>
            <a:ext cx="6863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       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4314" y="671213"/>
            <a:ext cx="5815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ru-RU" sz="1600" b="1" i="1" dirty="0">
              <a:solidFill>
                <a:srgbClr val="00B05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8926" y="1340768"/>
            <a:ext cx="49391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</a:pPr>
            <a:endParaRPr lang="ru-RU" sz="1600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400" i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427984" y="853216"/>
            <a:ext cx="4104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cs typeface="Arial" pitchFamily="34" charset="0"/>
              </a:rPr>
              <a:t>Костюмы и атрибуты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13" y="3352071"/>
            <a:ext cx="4608511" cy="3451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3320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2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4152</TotalTime>
  <Words>90</Words>
  <Application>Microsoft Office PowerPoint</Application>
  <PresentationFormat>Экран (4:3)</PresentationFormat>
  <Paragraphs>49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Шаблон 2</vt:lpstr>
      <vt:lpstr>1_Шаблон 2</vt:lpstr>
      <vt:lpstr> Театральная зона активности, как средство развития социально-коммуникативных способностей дошкольников Выполнила воспитатель Синюкова Т.И. МК ДОУ №14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литературного  кружка «Волшебный мир»</dc:title>
  <dc:creator>Marina</dc:creator>
  <cp:lastModifiedBy>Tatyana</cp:lastModifiedBy>
  <cp:revision>307</cp:revision>
  <dcterms:created xsi:type="dcterms:W3CDTF">2013-11-25T16:29:36Z</dcterms:created>
  <dcterms:modified xsi:type="dcterms:W3CDTF">2019-03-03T14:40:55Z</dcterms:modified>
</cp:coreProperties>
</file>