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0" r:id="rId1"/>
  </p:sldMasterIdLst>
  <p:sldIdLst>
    <p:sldId id="256" r:id="rId2"/>
    <p:sldId id="257" r:id="rId3"/>
    <p:sldId id="258" r:id="rId4"/>
    <p:sldId id="259" r:id="rId5"/>
    <p:sldId id="268" r:id="rId6"/>
    <p:sldId id="269" r:id="rId7"/>
    <p:sldId id="273" r:id="rId8"/>
    <p:sldId id="271" r:id="rId9"/>
    <p:sldId id="272" r:id="rId10"/>
    <p:sldId id="270" r:id="rId11"/>
    <p:sldId id="264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888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614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3264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737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3150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225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817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41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595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62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9/25/2021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283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502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5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720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96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9/25/2021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310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91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2347" y="1847089"/>
            <a:ext cx="7766936" cy="316382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accent5"/>
                </a:solidFill>
              </a:rPr>
              <a:t/>
            </a:r>
            <a:br>
              <a:rPr lang="ru-RU" sz="4800" dirty="0" smtClean="0">
                <a:solidFill>
                  <a:schemeClr val="accent5"/>
                </a:solidFill>
              </a:rPr>
            </a:br>
            <a:r>
              <a:rPr lang="ru-RU" sz="4800" dirty="0">
                <a:solidFill>
                  <a:schemeClr val="accent5"/>
                </a:solidFill>
              </a:rPr>
              <a:t/>
            </a:r>
            <a:br>
              <a:rPr lang="ru-RU" sz="4800" dirty="0">
                <a:solidFill>
                  <a:schemeClr val="accent5"/>
                </a:solidFill>
              </a:rPr>
            </a:br>
            <a:r>
              <a:rPr lang="ru-RU" sz="4800" dirty="0" smtClean="0">
                <a:solidFill>
                  <a:schemeClr val="accent5"/>
                </a:solidFill>
              </a:rPr>
              <a:t/>
            </a:r>
            <a:br>
              <a:rPr lang="ru-RU" sz="4800" dirty="0" smtClean="0">
                <a:solidFill>
                  <a:schemeClr val="accent5"/>
                </a:solidFill>
              </a:rPr>
            </a:br>
            <a:r>
              <a:rPr lang="ru-RU" sz="4800" dirty="0">
                <a:solidFill>
                  <a:schemeClr val="accent5"/>
                </a:solidFill>
              </a:rPr>
              <a:t/>
            </a:r>
            <a:br>
              <a:rPr lang="ru-RU" sz="4800" dirty="0">
                <a:solidFill>
                  <a:schemeClr val="accent5"/>
                </a:solidFill>
              </a:rPr>
            </a:br>
            <a:r>
              <a:rPr lang="ru-RU" sz="4800" dirty="0" smtClean="0">
                <a:solidFill>
                  <a:schemeClr val="accent5"/>
                </a:solidFill>
              </a:rPr>
              <a:t/>
            </a:r>
            <a:br>
              <a:rPr lang="ru-RU" sz="4800" dirty="0" smtClean="0">
                <a:solidFill>
                  <a:schemeClr val="accent5"/>
                </a:solidFill>
              </a:rPr>
            </a:br>
            <a:r>
              <a:rPr lang="ru-RU" sz="4800" dirty="0">
                <a:solidFill>
                  <a:schemeClr val="accent5"/>
                </a:solidFill>
              </a:rPr>
              <a:t/>
            </a:r>
            <a:br>
              <a:rPr lang="ru-RU" sz="4800" dirty="0">
                <a:solidFill>
                  <a:schemeClr val="accent5"/>
                </a:solidFill>
              </a:rPr>
            </a:br>
            <a:r>
              <a:rPr lang="ru-RU" sz="4800" dirty="0" smtClean="0">
                <a:solidFill>
                  <a:schemeClr val="accent5"/>
                </a:solidFill>
              </a:rPr>
              <a:t> </a:t>
            </a: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атриотическое воспитание </a:t>
            </a: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дошкольников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2347" y="5431536"/>
            <a:ext cx="7766936" cy="142646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Подготовила: воспитатель</a:t>
            </a:r>
          </a:p>
          <a:p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Никифорова С.А.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420" y="-100585"/>
            <a:ext cx="4864789" cy="22860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1339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2061"/>
            <a:ext cx="8596668" cy="1103819"/>
          </a:xfrm>
          <a:solidFill>
            <a:schemeClr val="bg1"/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ПАТРИОТИЧЕСКОГО ВОСПИТАНИЯ В НАШЕЙ ГРУППЕ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88" y="1572768"/>
            <a:ext cx="7068311" cy="4928616"/>
          </a:xfrm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891" y="222061"/>
            <a:ext cx="1791929" cy="123444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36706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03773"/>
            <a:ext cx="1966156" cy="1354463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03773"/>
            <a:ext cx="8596668" cy="1067243"/>
          </a:xfr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ДОШКОЛЬНИКОВ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06" y="1976939"/>
            <a:ext cx="3309039" cy="3574475"/>
          </a:xfr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021742"/>
            <a:ext cx="3316545" cy="3529673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nvex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863" y="1665126"/>
            <a:ext cx="2514599" cy="4015753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</p:pic>
    </p:spTree>
    <p:extLst>
      <p:ext uri="{BB962C8B-B14F-4D97-AF65-F5344CB8AC3E}">
        <p14:creationId xmlns:p14="http://schemas.microsoft.com/office/powerpoint/2010/main" val="312346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329506" cy="9906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00200"/>
            <a:ext cx="8596668" cy="499262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«Любовь к родному краю, родной культуре, родной речи начинается с малого – с любви к своей семье, к своему жилищу, к своему детскому саду. Постепенно расширяясь, эта любовь переходит в любовь к Родине, ее истории, прошлому и настоящему, ко всему человечеству»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Д. С. Лихачев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318" y="276217"/>
            <a:ext cx="2041373" cy="1406279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226338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-292608" y="3429000"/>
            <a:ext cx="9921240" cy="3243961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56" y="340886"/>
            <a:ext cx="6858000" cy="21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6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084" y="451358"/>
            <a:ext cx="8354973" cy="10400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Патриотическое воспитание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91425"/>
            <a:ext cx="8596668" cy="454993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детей дошкольного возраста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целенаправленный процесс педагогического воздействия на личность ребенка с целью обогащения его знаний о Родине, воспитание патриотических чувств, формирование умений и навыков нравственного поведения, развитие потребности в деятельности на общую пользу.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832" y="94202"/>
            <a:ext cx="1819656" cy="120338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91254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8600"/>
            <a:ext cx="8596668" cy="1701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Патриотическое воспитание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89304"/>
            <a:ext cx="8596668" cy="533095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и приемы</a:t>
            </a:r>
          </a:p>
          <a:p>
            <a:pPr marL="0" indent="0">
              <a:buNone/>
            </a:pPr>
            <a:r>
              <a:rPr lang="ru-RU" sz="32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нравственного поведения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упражнения, поручения, требование, воспитывающие ситуации, положительный пример взрослого.</a:t>
            </a:r>
          </a:p>
          <a:p>
            <a:pPr marL="0" indent="0">
              <a:buNone/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нравственного сознания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объяснение, внушение, просьба, этическая беседа, пример.</a:t>
            </a: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стимулирования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поощрение, соревнование, одобрение, награждение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3200" dirty="0" smtClean="0">
              <a:solidFill>
                <a:schemeClr val="accent5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536" y="109728"/>
            <a:ext cx="1898510" cy="1307862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427013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02336"/>
            <a:ext cx="8596668" cy="15280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Патриотическое воспитание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0486" y="1701800"/>
            <a:ext cx="9241270" cy="41696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 работы по патриотическому воспитанию</a:t>
            </a:r>
          </a:p>
          <a:p>
            <a:r>
              <a:rPr lang="ru-RU" sz="3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развивающей среды по патриотическому воспитанию</a:t>
            </a:r>
          </a:p>
          <a:p>
            <a:r>
              <a:rPr lang="ru-RU" sz="3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занятия</a:t>
            </a:r>
          </a:p>
          <a:p>
            <a:r>
              <a:rPr lang="ru-RU" sz="3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</a:p>
          <a:p>
            <a:r>
              <a:rPr lang="ru-RU" sz="3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социумом (экскурсии по городу, району, в музей, выставочный зал)</a:t>
            </a:r>
            <a:endParaRPr lang="ru-RU" sz="3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56" y="219457"/>
            <a:ext cx="1964486" cy="1353312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08025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190" y="128016"/>
            <a:ext cx="8596668" cy="14656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детьми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1070" y="1438213"/>
            <a:ext cx="8596668" cy="490772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2 младшей группы  по патриотическому воспитанию:</a:t>
            </a:r>
          </a:p>
          <a:p>
            <a:pPr marL="0" indent="0">
              <a:buNone/>
            </a:pPr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Беседы: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«Хорошо у нас в саду», «Моя группа, мои друзья», «Я и моя семья», «Мой родной город»,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адрес»,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«Наши защитники», «Этот день Победы», «Страна, в которой мы живем», «Флаг России», «Благородные поступки» -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чем?</a:t>
            </a:r>
          </a:p>
          <a:p>
            <a:pPr marL="0" indent="0">
              <a:buNone/>
            </a:pPr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Дидактические игры: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«Назови, кто?» – знакомство с главными людьми РФ, «Назови ласково», «Кому что нужно для работы», «Кто что делает» - для чего?</a:t>
            </a:r>
          </a:p>
          <a:p>
            <a:pPr marL="0" indent="0">
              <a:buNone/>
            </a:pPr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Чтение художественной литературы: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«Петушок с семьей»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К.Д.Ушинского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«В детский сад пришел я с мамой»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И.Демьянова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«Дружит с солнцем ветерок»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Ю.Энтина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«Простое слово»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И.Мазнина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«Мой город»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В.Антонова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«Родина»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З.Александрова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чего?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заучивание пословиц и поговорок о России: Жить – Отчизне служить и др.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Tx/>
              <a:buChar char="-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891" y="222061"/>
            <a:ext cx="1791929" cy="123444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2637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28016"/>
            <a:ext cx="8596668" cy="11704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ПАТРИОТИЧЕСКИХ ЧУВСТВ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74789"/>
            <a:ext cx="8596668" cy="5127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Театрализованные игры по русским народным сказкам: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еатр бибабо «Теремок» 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агнитный театр «Колобок»,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еневой театр «Курочка Ряба», Настольный театр (Три медведя), Театр игрушек (Волк и семеро козлят) –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расписать каждый</a:t>
            </a:r>
          </a:p>
          <a:p>
            <a:pPr marL="0" indent="0">
              <a:buNone/>
            </a:pPr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Сюжетно-ролевые игры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«Мы – солдаты», «Дочки матери», «Помощники» - что развиваете?</a:t>
            </a:r>
          </a:p>
          <a:p>
            <a:pPr marL="0" indent="0">
              <a:buNone/>
            </a:pPr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6.Рассматривание фотографий,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иллюстраций: и картин: «Наша Россия», «Достопримечательности города Ноябрьск». Просмотр картин и иллюстраций родных просторов – что развиваете?.</a:t>
            </a:r>
          </a:p>
          <a:p>
            <a:pPr marL="0" indent="0">
              <a:buNone/>
            </a:pPr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7.Прослушивание</a:t>
            </a:r>
            <a:r>
              <a:rPr lang="ru-RU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русских народных песен, частушек, песен о Родине.</a:t>
            </a:r>
          </a:p>
          <a:p>
            <a:pPr marL="0" indent="0">
              <a:buNone/>
            </a:pPr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Экскурсия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музей детского сада по патриотическому воспитанию дошкольников.</a:t>
            </a:r>
          </a:p>
          <a:p>
            <a:pPr marL="0" indent="0">
              <a:buNone/>
            </a:pPr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Итоговое занятие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патриотическому воспитанию «Путешествие по России» - вывод:</a:t>
            </a:r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891" y="222061"/>
            <a:ext cx="1791929" cy="123444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25832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37744"/>
            <a:ext cx="8596668" cy="174650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ПАТРИОТИЧЕСКИХ ЧУВСТВ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08760"/>
            <a:ext cx="8969586" cy="5349241"/>
          </a:xfrm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/>
          <a:p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учебного года проведена следующая  работа с родителями: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Консультации для родителей: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патриотических чувств у детей младшего дошкольного возраста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«Роль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 в воспитании патриотических чувств у дошкольников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«Роль русской народной сказки в патриотическом воспитании детей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дошкольников – неотъемлемая часть общей культуры государства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нравственно-патриотических чувств детей к родному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городу»; Памятка для родителей по патриотическому воспитанию детей.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Привлечение родителей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изготовлению атрибутов 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данной теме; к сбору фотографий в фотоальбом «Моя семья».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891" y="222061"/>
            <a:ext cx="1791929" cy="123444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256072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39" y="1833372"/>
            <a:ext cx="2950141" cy="4169664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833372"/>
            <a:ext cx="2856973" cy="416966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19456"/>
            <a:ext cx="8750130" cy="1234440"/>
          </a:xfrm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ПАТРИОТИЧЕСКОГО ВОСПИТАНИЯ В НАШЕМ ДЕТСКОМ САДУ Губернатор </a:t>
            </a:r>
            <a:r>
              <a:rPr lang="ru-RU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наш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891" y="219456"/>
            <a:ext cx="1791929" cy="123444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12" y="1833372"/>
            <a:ext cx="2854280" cy="416966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252885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891" y="222061"/>
            <a:ext cx="1791929" cy="123444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5" y="121477"/>
            <a:ext cx="3602736" cy="2941763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314" y="187015"/>
            <a:ext cx="3566264" cy="2876226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314" y="3300982"/>
            <a:ext cx="3465575" cy="2956594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27" y="3493389"/>
            <a:ext cx="3294871" cy="2980563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740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441</TotalTime>
  <Words>625</Words>
  <Application>Microsoft Office PowerPoint</Application>
  <PresentationFormat>Широкоэкранный</PresentationFormat>
  <Paragraphs>43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Times New Roman</vt:lpstr>
      <vt:lpstr>Trebuchet MS</vt:lpstr>
      <vt:lpstr>Wingdings 3</vt:lpstr>
      <vt:lpstr>Грань</vt:lpstr>
      <vt:lpstr>       Патриотическое воспитание дошкольников</vt:lpstr>
      <vt:lpstr>Патриотическое воспитание</vt:lpstr>
      <vt:lpstr>Патриотическое воспитание</vt:lpstr>
      <vt:lpstr>Патриотическое воспитание</vt:lpstr>
      <vt:lpstr>Работа с детьми</vt:lpstr>
      <vt:lpstr>ФОРМИРОВАНИЕ ПАТРИОТИЧЕСКИХ ЧУВСТВ</vt:lpstr>
      <vt:lpstr>ФОРМИРОВАНИЕ ПАТРИОТИЧЕСКИХ ЧУВСТВ</vt:lpstr>
      <vt:lpstr>МУЗЕЙ ПАТРИОТИЧЕСКОГО ВОСПИТАНИЯ В НАШЕМ ДЕТСКОМ САДУ Губернатор не наш</vt:lpstr>
      <vt:lpstr>Презентация PowerPoint</vt:lpstr>
      <vt:lpstr>УГОЛОК ПАТРИОТИЧЕСКОГО ВОСПИТАНИЯ В НАШЕЙ ГРУППЕ</vt:lpstr>
      <vt:lpstr>ПАТРИОТИЧЕСКОЕ ВОСПИТАНИЕ ДОШКОЛЬНИКОВ</vt:lpstr>
      <vt:lpstr>ПАТРИОТИЧЕСКОЕ ВОСПИТАНИЕ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Патриотическое воспитание дошкольников – приемы, методы, формы</dc:title>
  <dc:creator>Светлана Никифорова</dc:creator>
  <cp:lastModifiedBy>Учетная запись Майкрософт</cp:lastModifiedBy>
  <cp:revision>52</cp:revision>
  <dcterms:created xsi:type="dcterms:W3CDTF">2021-04-01T05:45:52Z</dcterms:created>
  <dcterms:modified xsi:type="dcterms:W3CDTF">2021-09-25T14:40:02Z</dcterms:modified>
</cp:coreProperties>
</file>