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75" r:id="rId10"/>
    <p:sldId id="265" r:id="rId11"/>
    <p:sldId id="263" r:id="rId12"/>
    <p:sldId id="268" r:id="rId13"/>
    <p:sldId id="264" r:id="rId14"/>
    <p:sldId id="276" r:id="rId15"/>
    <p:sldId id="277" r:id="rId16"/>
    <p:sldId id="278" r:id="rId17"/>
    <p:sldId id="266" r:id="rId18"/>
    <p:sldId id="270" r:id="rId19"/>
    <p:sldId id="267" r:id="rId20"/>
    <p:sldId id="269" r:id="rId21"/>
    <p:sldId id="271" r:id="rId22"/>
    <p:sldId id="272" r:id="rId23"/>
    <p:sldId id="273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25" autoAdjust="0"/>
  </p:normalViewPr>
  <p:slideViewPr>
    <p:cSldViewPr>
      <p:cViewPr varScale="1">
        <p:scale>
          <a:sx n="62" d="100"/>
          <a:sy n="6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8344B-E8A9-43BA-B9B1-117DECD25EBF}" type="datetimeFigureOut">
              <a:rPr lang="ru-RU" smtClean="0"/>
              <a:t>31.07.2021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083EE-48FB-4DE6-B439-576905FD01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655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083EE-48FB-4DE6-B439-576905FD01F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879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083EE-48FB-4DE6-B439-576905FD01FD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073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48057-EF5D-44F0-8047-B8A8F09B0FBD}" type="datetimeFigureOut">
              <a:rPr lang="ru-RU" smtClean="0"/>
              <a:t>31.07.2021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9D6A5-9A31-4DCC-B2BB-2FD0A919B7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48057-EF5D-44F0-8047-B8A8F09B0FBD}" type="datetimeFigureOut">
              <a:rPr lang="ru-RU" smtClean="0"/>
              <a:t>31.07.2021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9D6A5-9A31-4DCC-B2BB-2FD0A919B7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48057-EF5D-44F0-8047-B8A8F09B0FBD}" type="datetimeFigureOut">
              <a:rPr lang="ru-RU" smtClean="0"/>
              <a:t>31.07.2021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9D6A5-9A31-4DCC-B2BB-2FD0A919B7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48057-EF5D-44F0-8047-B8A8F09B0FBD}" type="datetimeFigureOut">
              <a:rPr lang="ru-RU" smtClean="0"/>
              <a:t>31.07.2021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9D6A5-9A31-4DCC-B2BB-2FD0A919B7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48057-EF5D-44F0-8047-B8A8F09B0FBD}" type="datetimeFigureOut">
              <a:rPr lang="ru-RU" smtClean="0"/>
              <a:t>31.07.2021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9D6A5-9A31-4DCC-B2BB-2FD0A919B7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48057-EF5D-44F0-8047-B8A8F09B0FBD}" type="datetimeFigureOut">
              <a:rPr lang="ru-RU" smtClean="0"/>
              <a:t>31.07.2021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9D6A5-9A31-4DCC-B2BB-2FD0A919B7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48057-EF5D-44F0-8047-B8A8F09B0FBD}" type="datetimeFigureOut">
              <a:rPr lang="ru-RU" smtClean="0"/>
              <a:t>31.07.2021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9D6A5-9A31-4DCC-B2BB-2FD0A919B7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48057-EF5D-44F0-8047-B8A8F09B0FBD}" type="datetimeFigureOut">
              <a:rPr lang="ru-RU" smtClean="0"/>
              <a:t>31.07.2021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9D6A5-9A31-4DCC-B2BB-2FD0A919B7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48057-EF5D-44F0-8047-B8A8F09B0FBD}" type="datetimeFigureOut">
              <a:rPr lang="ru-RU" smtClean="0"/>
              <a:t>31.07.2021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9D6A5-9A31-4DCC-B2BB-2FD0A919B7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48057-EF5D-44F0-8047-B8A8F09B0FBD}" type="datetimeFigureOut">
              <a:rPr lang="ru-RU" smtClean="0"/>
              <a:t>31.07.2021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9D6A5-9A31-4DCC-B2BB-2FD0A919B7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948057-EF5D-44F0-8047-B8A8F09B0FBD}" type="datetimeFigureOut">
              <a:rPr lang="ru-RU" smtClean="0"/>
              <a:t>31.07.2021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9D6A5-9A31-4DCC-B2BB-2FD0A919B7A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E948057-EF5D-44F0-8047-B8A8F09B0FBD}" type="datetimeFigureOut">
              <a:rPr lang="ru-RU" smtClean="0"/>
              <a:t>31.07.2021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CF9D6A5-9A31-4DCC-B2BB-2FD0A919B7A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196752"/>
            <a:ext cx="7772400" cy="244827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Работа с информацией</a:t>
            </a:r>
            <a:br>
              <a:rPr lang="ru-RU" dirty="0" smtClean="0"/>
            </a:br>
            <a:r>
              <a:rPr lang="ru-RU" dirty="0" smtClean="0"/>
              <a:t>в текстах разных</a:t>
            </a:r>
            <a:br>
              <a:rPr lang="ru-RU" dirty="0" smtClean="0"/>
            </a:br>
            <a:r>
              <a:rPr lang="ru-RU" dirty="0" smtClean="0"/>
              <a:t> стилей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149080"/>
            <a:ext cx="7772400" cy="230425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Учебное пособие для учащихся старших классов</a:t>
            </a:r>
          </a:p>
          <a:p>
            <a:pPr algn="ctr"/>
            <a:r>
              <a:rPr lang="ru-RU" sz="2800" dirty="0" smtClean="0"/>
              <a:t>                               </a:t>
            </a:r>
            <a:r>
              <a:rPr lang="ru-RU" sz="2400" dirty="0" smtClean="0"/>
              <a:t>Бугер Н.Г.</a:t>
            </a:r>
          </a:p>
          <a:p>
            <a:pPr algn="ctr"/>
            <a:r>
              <a:rPr lang="ru-RU" sz="2400" dirty="0" smtClean="0"/>
              <a:t>                                  Учитель МБОУ</a:t>
            </a:r>
          </a:p>
          <a:p>
            <a:pPr algn="ctr"/>
            <a:r>
              <a:rPr lang="ru-RU" sz="2400" dirty="0"/>
              <a:t> </a:t>
            </a:r>
            <a:r>
              <a:rPr lang="ru-RU" sz="2400" dirty="0" smtClean="0"/>
              <a:t>                                 </a:t>
            </a:r>
            <a:r>
              <a:rPr lang="ru-RU" sz="2400" dirty="0" smtClean="0"/>
              <a:t>«</a:t>
            </a:r>
            <a:r>
              <a:rPr lang="ru-RU" sz="2400" dirty="0" smtClean="0"/>
              <a:t> Гимназия </a:t>
            </a:r>
            <a:r>
              <a:rPr lang="ru-RU" sz="2400" dirty="0" smtClean="0"/>
              <a:t>№</a:t>
            </a:r>
            <a:r>
              <a:rPr lang="ru-RU" sz="2400" dirty="0" smtClean="0"/>
              <a:t>11» </a:t>
            </a:r>
            <a:endParaRPr lang="ru-RU" sz="2400" dirty="0" smtClean="0"/>
          </a:p>
        </p:txBody>
      </p:sp>
      <p:pic>
        <p:nvPicPr>
          <p:cNvPr id="1026" name="Picture 2" descr="C:\Users\Наталья\Desktop\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98988"/>
            <a:ext cx="1872207" cy="163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1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17232"/>
            <a:ext cx="8183880" cy="86409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На какую информацию стоит обратить внимание в первую очередь?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183880" cy="5112567"/>
          </a:xfrm>
        </p:spPr>
        <p:txBody>
          <a:bodyPr>
            <a:noAutofit/>
          </a:bodyPr>
          <a:lstStyle/>
          <a:p>
            <a:r>
              <a:rPr lang="ru-RU" sz="2000" b="1" dirty="0"/>
              <a:t>Полезная </a:t>
            </a:r>
            <a:r>
              <a:rPr lang="ru-RU" sz="2000" dirty="0"/>
              <a:t>информация из </a:t>
            </a:r>
            <a:r>
              <a:rPr lang="ru-RU" sz="2000" dirty="0" smtClean="0"/>
              <a:t>текста – это,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прежде всего, данная (Д -исходная информация) и новая (Н –неизвестная информация, раскрывающая, конкретизирующая данную).</a:t>
            </a:r>
          </a:p>
          <a:p>
            <a:pPr marL="0" indent="0">
              <a:buNone/>
            </a:pPr>
            <a:r>
              <a:rPr lang="ru-RU" sz="2000" dirty="0" smtClean="0"/>
              <a:t>После прочтения текста следует обратить внимание на критерии отбора информации: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  1</a:t>
            </a:r>
            <a:r>
              <a:rPr lang="ru-RU" sz="2000" dirty="0"/>
              <a:t>. </a:t>
            </a:r>
            <a:r>
              <a:rPr lang="ru-RU" sz="2000" dirty="0" smtClean="0"/>
              <a:t>выходные </a:t>
            </a:r>
            <a:r>
              <a:rPr lang="ru-RU" sz="2000" dirty="0"/>
              <a:t>данные (название, автор, источник</a:t>
            </a:r>
            <a:r>
              <a:rPr lang="ru-RU" sz="2000" dirty="0" smtClean="0"/>
              <a:t>);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  2</a:t>
            </a:r>
            <a:r>
              <a:rPr lang="ru-RU" sz="2000" dirty="0"/>
              <a:t>. </a:t>
            </a:r>
            <a:r>
              <a:rPr lang="ru-RU" sz="2000" dirty="0" smtClean="0"/>
              <a:t>основное </a:t>
            </a:r>
            <a:r>
              <a:rPr lang="ru-RU" sz="2000" dirty="0"/>
              <a:t>содержание (тема, </a:t>
            </a:r>
            <a:r>
              <a:rPr lang="ru-RU" sz="2000" dirty="0" smtClean="0"/>
              <a:t>идея);     </a:t>
            </a:r>
          </a:p>
          <a:p>
            <a:pPr marL="0" indent="0">
              <a:buNone/>
            </a:pPr>
            <a:r>
              <a:rPr lang="ru-RU" sz="2000" dirty="0" smtClean="0"/>
              <a:t>  3</a:t>
            </a:r>
            <a:r>
              <a:rPr lang="ru-RU" sz="2000" dirty="0"/>
              <a:t>. </a:t>
            </a:r>
            <a:r>
              <a:rPr lang="ru-RU" sz="2000" dirty="0" smtClean="0"/>
              <a:t>факты </a:t>
            </a:r>
            <a:r>
              <a:rPr lang="ru-RU" sz="2000" dirty="0"/>
              <a:t>(имена, цифры, </a:t>
            </a:r>
            <a:r>
              <a:rPr lang="ru-RU" sz="2000" dirty="0" smtClean="0"/>
              <a:t>данные);</a:t>
            </a:r>
          </a:p>
          <a:p>
            <a:pPr marL="0" indent="0">
              <a:buNone/>
            </a:pPr>
            <a:r>
              <a:rPr lang="ru-RU" sz="2000" dirty="0" smtClean="0"/>
              <a:t>  4. информация </a:t>
            </a:r>
            <a:r>
              <a:rPr lang="ru-RU" sz="2000" b="1" dirty="0" smtClean="0"/>
              <a:t>данная (Д);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  5. информация </a:t>
            </a:r>
            <a:r>
              <a:rPr lang="ru-RU" sz="2000" b="1" dirty="0" smtClean="0"/>
              <a:t>новая   (Н);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  6. </a:t>
            </a:r>
            <a:r>
              <a:rPr lang="ru-RU" sz="2000" dirty="0"/>
              <a:t>и</a:t>
            </a:r>
            <a:r>
              <a:rPr lang="ru-RU" sz="2000" dirty="0" smtClean="0"/>
              <a:t>нформация интересная;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  7. </a:t>
            </a:r>
            <a:r>
              <a:rPr lang="ru-RU" sz="2000" dirty="0"/>
              <a:t>п</a:t>
            </a:r>
            <a:r>
              <a:rPr lang="ru-RU" sz="2000" dirty="0" smtClean="0"/>
              <a:t>рактическая польза информации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5122" name="Picture 2" descr="C:\Users\Наталья\Desktop\к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925" y="4005064"/>
            <a:ext cx="2367483" cy="158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89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73216"/>
            <a:ext cx="8183880" cy="66182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Как определить данное в тексте (Д)?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Алгоритм по определению данной информации текста (Д):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определите коммуникативную задачу текста;</a:t>
            </a:r>
          </a:p>
          <a:p>
            <a:pPr marL="0" indent="0">
              <a:buNone/>
            </a:pPr>
            <a:r>
              <a:rPr lang="ru-RU" sz="2400" dirty="0"/>
              <a:t>н</a:t>
            </a:r>
            <a:r>
              <a:rPr lang="ru-RU" sz="2400" dirty="0" smtClean="0"/>
              <a:t>айдите предложение , в котором она выражена;</a:t>
            </a:r>
          </a:p>
          <a:p>
            <a:pPr marL="0" indent="0">
              <a:buNone/>
            </a:pPr>
            <a:r>
              <a:rPr lang="ru-RU" sz="2400" dirty="0"/>
              <a:t>в</a:t>
            </a:r>
            <a:r>
              <a:rPr lang="ru-RU" sz="2400" dirty="0" smtClean="0"/>
              <a:t>ыявите слово или словосочетание, наиболее точно передающее коммуникативную задачу – данное текста;</a:t>
            </a:r>
          </a:p>
          <a:p>
            <a:pPr marL="0" indent="0">
              <a:buNone/>
            </a:pPr>
            <a:r>
              <a:rPr lang="ru-RU" sz="2400" dirty="0"/>
              <a:t>у</a:t>
            </a:r>
            <a:r>
              <a:rPr lang="ru-RU" sz="2400" dirty="0" smtClean="0"/>
              <a:t>бедитесь, </a:t>
            </a:r>
            <a:r>
              <a:rPr lang="ru-RU" sz="2400" dirty="0"/>
              <a:t>ч</a:t>
            </a:r>
            <a:r>
              <a:rPr lang="ru-RU" sz="2400" dirty="0" smtClean="0"/>
              <a:t>то значение именно этого слова или словосочетания раскрывается в тексте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4072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89240"/>
            <a:ext cx="8183880" cy="4458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Как определить новую информацию?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Алгоритм по определению </a:t>
            </a:r>
            <a:r>
              <a:rPr lang="ru-RU" b="1" dirty="0" smtClean="0"/>
              <a:t>новой </a:t>
            </a:r>
            <a:r>
              <a:rPr lang="ru-RU" b="1" dirty="0"/>
              <a:t>информации текста </a:t>
            </a:r>
            <a:r>
              <a:rPr lang="ru-RU" b="1" dirty="0" smtClean="0"/>
              <a:t>(Н):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определите </a:t>
            </a:r>
            <a:r>
              <a:rPr lang="ru-RU" dirty="0"/>
              <a:t>коммуникативную задачу текста;</a:t>
            </a:r>
          </a:p>
          <a:p>
            <a:pPr marL="0" indent="0">
              <a:buNone/>
            </a:pPr>
            <a:r>
              <a:rPr lang="ru-RU" dirty="0" smtClean="0"/>
              <a:t> найдите предложение, </a:t>
            </a:r>
            <a:r>
              <a:rPr lang="ru-RU" dirty="0"/>
              <a:t>в котором она выражена;</a:t>
            </a:r>
          </a:p>
          <a:p>
            <a:pPr marL="0" indent="0">
              <a:buNone/>
            </a:pPr>
            <a:r>
              <a:rPr lang="ru-RU" dirty="0" smtClean="0"/>
              <a:t> выявите </a:t>
            </a:r>
            <a:r>
              <a:rPr lang="ru-RU" dirty="0"/>
              <a:t>слово или словосочетание, наиболее точно передающее коммуникативную задачу – данное текста;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выделите </a:t>
            </a:r>
            <a:r>
              <a:rPr lang="ru-RU" b="1" dirty="0" smtClean="0"/>
              <a:t>микротемы</a:t>
            </a:r>
            <a:r>
              <a:rPr lang="ru-RU" dirty="0"/>
              <a:t> </a:t>
            </a:r>
            <a:r>
              <a:rPr lang="ru-RU" dirty="0" smtClean="0"/>
              <a:t>(или микротему), в которых раскрывается </a:t>
            </a:r>
            <a:r>
              <a:rPr lang="ru-RU" b="1" dirty="0" smtClean="0"/>
              <a:t>значение нового;</a:t>
            </a:r>
          </a:p>
          <a:p>
            <a:pPr marL="0" indent="0">
              <a:buNone/>
            </a:pPr>
            <a:r>
              <a:rPr lang="ru-RU" dirty="0"/>
              <a:t>н</a:t>
            </a:r>
            <a:r>
              <a:rPr lang="ru-RU" dirty="0" smtClean="0"/>
              <a:t>айдите в них слова, </a:t>
            </a:r>
            <a:r>
              <a:rPr lang="ru-RU" b="1" dirty="0" smtClean="0"/>
              <a:t>конкретизирующие</a:t>
            </a:r>
            <a:r>
              <a:rPr lang="ru-RU" dirty="0" smtClean="0"/>
              <a:t> значение данного текста, т.е.</a:t>
            </a:r>
            <a:r>
              <a:rPr lang="ru-RU" b="1" dirty="0" smtClean="0"/>
              <a:t> новую </a:t>
            </a:r>
            <a:r>
              <a:rPr lang="ru-RU" dirty="0" smtClean="0"/>
              <a:t>информацию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4405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13176"/>
            <a:ext cx="8183880" cy="86409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Осмысление и преобразование информации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/>
          </a:bodyPr>
          <a:lstStyle/>
          <a:p>
            <a:r>
              <a:rPr lang="ru-RU" b="1" dirty="0"/>
              <a:t>Осмысление </a:t>
            </a:r>
            <a:r>
              <a:rPr lang="ru-RU" dirty="0"/>
              <a:t>информации требует сопоставления, определения главной мысли и смысла текста, авторского замысла, позиции — все это позволяет интерпретировать текст.</a:t>
            </a:r>
          </a:p>
          <a:p>
            <a:r>
              <a:rPr lang="ru-RU" b="1" dirty="0"/>
              <a:t>Преобразование</a:t>
            </a:r>
            <a:r>
              <a:rPr lang="ru-RU" dirty="0"/>
              <a:t> информации подразумевает создание нового текста, включающего собственное понимание и осмысление </a:t>
            </a:r>
            <a:r>
              <a:rPr lang="ru-RU" dirty="0" smtClean="0"/>
              <a:t>проблемы.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978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661248"/>
            <a:ext cx="8183880" cy="86409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Работа с текстами разных стилей речи.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Autofit/>
          </a:bodyPr>
          <a:lstStyle/>
          <a:p>
            <a:r>
              <a:rPr lang="ru-RU" sz="2000" dirty="0"/>
              <a:t> </a:t>
            </a:r>
            <a:r>
              <a:rPr lang="ru-RU" sz="2000" b="1" dirty="0"/>
              <a:t>Возможные «стратегии» работы с текстами разных </a:t>
            </a:r>
            <a:r>
              <a:rPr lang="ru-RU" sz="2000" b="1" dirty="0" smtClean="0"/>
              <a:t>стилей.</a:t>
            </a:r>
            <a:r>
              <a:rPr lang="ru-RU" sz="2000" dirty="0" smtClean="0"/>
              <a:t> </a:t>
            </a:r>
            <a:r>
              <a:rPr lang="ru-RU" sz="2000" b="1" dirty="0"/>
              <a:t>Информационный текст (научно-популярный, учебный, деловой). Описывает событие, ситуацию.</a:t>
            </a:r>
            <a:endParaRPr lang="ru-RU" sz="2000" dirty="0"/>
          </a:p>
          <a:p>
            <a:r>
              <a:rPr lang="ru-RU" sz="2000" dirty="0"/>
              <a:t> 1.Чтение, определение темы, авторского замысла, стиля.</a:t>
            </a:r>
          </a:p>
          <a:p>
            <a:r>
              <a:rPr lang="ru-RU" sz="2000" dirty="0"/>
              <a:t> 2.Чтение и прояснение темы, содержания, структуры текста: наблюдение за развитием темы, выделение смысловых частей, составление плана; работа с абзацами с опорой на типы речи - выделение (маркировка, подчеркивание) главной информации, в том числе ключевых слов.</a:t>
            </a:r>
          </a:p>
          <a:p>
            <a:r>
              <a:rPr lang="ru-RU" sz="2000" dirty="0"/>
              <a:t> 3.Сжатая запись текста </a:t>
            </a:r>
          </a:p>
          <a:p>
            <a:r>
              <a:rPr lang="ru-RU" sz="2000" dirty="0"/>
              <a:t>4. Оценивание  информации: интересна, полезна, нова..., </a:t>
            </a:r>
            <a:r>
              <a:rPr lang="ru-RU" sz="2000" dirty="0" smtClean="0"/>
              <a:t>  </a:t>
            </a:r>
            <a:r>
              <a:rPr lang="ru-RU" sz="2000" dirty="0"/>
              <a:t>формы  ее предъявления : понятно, логично, увлекательно... </a:t>
            </a:r>
          </a:p>
        </p:txBody>
      </p:sp>
    </p:spTree>
    <p:extLst>
      <p:ext uri="{BB962C8B-B14F-4D97-AF65-F5344CB8AC3E}">
        <p14:creationId xmlns:p14="http://schemas.microsoft.com/office/powerpoint/2010/main" val="3747838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33256"/>
            <a:ext cx="8183880" cy="79208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Работа с текстами разных стилей речи.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Оценочно-информационный текст (научно-популярный, публицистический, художественный, разговорный). Описывает событие, ситуацию и содержит авторскую оценку.</a:t>
            </a:r>
            <a:endParaRPr lang="ru-RU" dirty="0"/>
          </a:p>
          <a:p>
            <a:r>
              <a:rPr lang="ru-RU" dirty="0"/>
              <a:t> 1.Чтение, определение темы, стиля, авторского замысла.</a:t>
            </a:r>
          </a:p>
          <a:p>
            <a:r>
              <a:rPr lang="ru-RU" dirty="0"/>
              <a:t> 2. Чтение и прояснение темы, проблем, авторской позиции, строения текста.</a:t>
            </a:r>
          </a:p>
          <a:p>
            <a:r>
              <a:rPr lang="ru-RU" dirty="0"/>
              <a:t> 3. Формулирование проблемы (или одной из проблем), поиск и выявление информации по ней: «вычитывание» по абзацам главной информации, нахождение словосочетаний, предложений, в которых автор дает прямые оценки, формулирует проблему, свое отношение к ней, предлагает ее решение.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. Создание собственного текста (переформулирование информации в виде темы, проблемы, авторской позиции).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4766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51520" y="6021288"/>
            <a:ext cx="8183880" cy="83671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Работа с текстом художественного стиля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30896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/>
              <a:t>Образно-оценочно-информационный текст (художественный).</a:t>
            </a:r>
            <a:r>
              <a:rPr lang="ru-RU" sz="8000" dirty="0"/>
              <a:t> </a:t>
            </a:r>
            <a:r>
              <a:rPr lang="ru-RU" sz="8000" b="1" dirty="0"/>
              <a:t>«Рисует» ситуацию и содержит авторскую оценку, обладает многозначностью (необходимо различать автора, повествователя, героя текста</a:t>
            </a:r>
            <a:r>
              <a:rPr lang="ru-RU" sz="8000" dirty="0"/>
              <a:t>).</a:t>
            </a:r>
          </a:p>
          <a:p>
            <a:r>
              <a:rPr lang="ru-RU" sz="8000" dirty="0"/>
              <a:t> 1.Чтение и определение стиля, понимание общего содержания текста</a:t>
            </a:r>
            <a:r>
              <a:rPr lang="ru-RU" sz="8000" dirty="0" smtClean="0"/>
              <a:t>.</a:t>
            </a:r>
          </a:p>
          <a:p>
            <a:r>
              <a:rPr lang="ru-RU" sz="8000" dirty="0" smtClean="0"/>
              <a:t> </a:t>
            </a:r>
            <a:r>
              <a:rPr lang="ru-RU" sz="8000" dirty="0"/>
              <a:t>2.Прояснение содержания: краткий выборочный пересказ – ответы на вопросы: кто герой текста? /где? когда?/ что делает? что происходит?/ какие чувства героя раскрываются? </a:t>
            </a:r>
          </a:p>
          <a:p>
            <a:r>
              <a:rPr lang="ru-RU" sz="8000" dirty="0"/>
              <a:t>3. Определение проблемы. Ответ на вопрос: зачем автор описывает эту ситуацию и чувства героя?</a:t>
            </a:r>
          </a:p>
          <a:p>
            <a:r>
              <a:rPr lang="ru-RU" sz="8000" dirty="0"/>
              <a:t> 4. Определение авторской позиции, вычитывание концептуальной, скрытой информации, анализ размышлений главного героя, его поведения, определение характера взаимоотношений героев</a:t>
            </a:r>
          </a:p>
          <a:p>
            <a:r>
              <a:rPr lang="ru-RU" sz="8000" dirty="0"/>
              <a:t> 5. Отношение автора к героям, определяемое через эмоциональной тон повествования, описания, оценочную лексику, сравнения, метафоры.</a:t>
            </a:r>
          </a:p>
          <a:p>
            <a:r>
              <a:rPr lang="ru-RU" sz="8000" dirty="0"/>
              <a:t> 6. Создание </a:t>
            </a:r>
            <a:r>
              <a:rPr lang="ru-RU" sz="8000" dirty="0" smtClean="0"/>
              <a:t>собственного </a:t>
            </a:r>
            <a:r>
              <a:rPr lang="ru-RU" sz="8000" dirty="0"/>
              <a:t>текста.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01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211103"/>
            <a:ext cx="8183880" cy="72008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Осмысление текста –это </a:t>
            </a:r>
            <a:br>
              <a:rPr lang="ru-RU" sz="2800" dirty="0" smtClean="0"/>
            </a:br>
            <a:r>
              <a:rPr lang="ru-RU" sz="2800" dirty="0" smtClean="0"/>
              <a:t>постановка вопросов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2400" dirty="0" smtClean="0"/>
              <a:t>Одним </a:t>
            </a:r>
            <a:r>
              <a:rPr lang="ru-RU" sz="2400" dirty="0"/>
              <a:t>из основных приёмов </a:t>
            </a:r>
            <a:r>
              <a:rPr lang="ru-RU" sz="2400" b="1" dirty="0"/>
              <a:t>осмысления </a:t>
            </a:r>
            <a:r>
              <a:rPr lang="ru-RU" sz="2400" dirty="0"/>
              <a:t>информации является </a:t>
            </a:r>
            <a:r>
              <a:rPr lang="ru-RU" sz="2400" b="1" dirty="0"/>
              <a:t>постановка вопросов к тексту и поиск ответов на них.</a:t>
            </a:r>
          </a:p>
          <a:p>
            <a:pPr fontAlgn="base"/>
            <a:r>
              <a:rPr lang="ru-RU" sz="2400" dirty="0"/>
              <a:t>Наиболее удачная классификация вопросов была предложена американским психологом и педагогом Бенджамином </a:t>
            </a:r>
            <a:r>
              <a:rPr lang="ru-RU" sz="2400" b="1" dirty="0"/>
              <a:t>Блумом.</a:t>
            </a:r>
          </a:p>
          <a:p>
            <a:pPr fontAlgn="base"/>
            <a:r>
              <a:rPr lang="ru-RU" sz="2400" b="1" dirty="0" smtClean="0"/>
              <a:t>Цель </a:t>
            </a:r>
            <a:r>
              <a:rPr lang="ru-RU" sz="2400" b="1" dirty="0"/>
              <a:t>- с помощью 6 вопросов </a:t>
            </a:r>
            <a:r>
              <a:rPr lang="ru-RU" sz="2400" dirty="0"/>
              <a:t>выйти на понимание содержащейся в тексте информации, на осмысление авторской позиции (в художественных и публицистических текстах</a:t>
            </a:r>
            <a:r>
              <a:rPr lang="ru-RU" sz="2400" dirty="0" smtClean="0"/>
              <a:t>).</a:t>
            </a:r>
            <a:endParaRPr lang="ru-RU" sz="2400" dirty="0"/>
          </a:p>
        </p:txBody>
      </p:sp>
      <p:pic>
        <p:nvPicPr>
          <p:cNvPr id="6146" name="Picture 2" descr="C:\Users\Наталья\Desktop\к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076412"/>
            <a:ext cx="2016224" cy="165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06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157192"/>
            <a:ext cx="8183880" cy="122413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Классификация вопросов</a:t>
            </a:r>
            <a:br>
              <a:rPr lang="ru-RU" sz="2800" dirty="0" smtClean="0"/>
            </a:br>
            <a:r>
              <a:rPr lang="ru-RU" sz="2800" dirty="0" smtClean="0"/>
              <a:t> ( по Б. Блуму)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 fontScale="25000" lnSpcReduction="20000"/>
          </a:bodyPr>
          <a:lstStyle/>
          <a:p>
            <a:pPr marL="0" indent="0" fontAlgn="base">
              <a:buNone/>
            </a:pPr>
            <a:r>
              <a:rPr lang="ru-RU" sz="4400" b="1" u="sng" dirty="0" smtClean="0"/>
              <a:t>                 </a:t>
            </a:r>
            <a:r>
              <a:rPr lang="ru-RU" sz="11200" b="1" u="sng" dirty="0" smtClean="0"/>
              <a:t>Классификация вопросов</a:t>
            </a:r>
            <a:endParaRPr lang="ru-RU" sz="11200" dirty="0"/>
          </a:p>
          <a:p>
            <a:pPr marL="0" indent="0" fontAlgn="base">
              <a:buNone/>
            </a:pPr>
            <a:r>
              <a:rPr lang="ru-RU" sz="9600" b="1" dirty="0"/>
              <a:t> </a:t>
            </a:r>
            <a:r>
              <a:rPr lang="ru-RU" sz="9600" b="1" dirty="0" smtClean="0"/>
              <a:t> 1. Простые </a:t>
            </a:r>
            <a:r>
              <a:rPr lang="ru-RU" sz="9600" b="1" dirty="0"/>
              <a:t>вопросы</a:t>
            </a:r>
            <a:r>
              <a:rPr lang="ru-RU" sz="9600" dirty="0"/>
              <a:t>. Проверяют знание текста. </a:t>
            </a:r>
            <a:r>
              <a:rPr lang="ru-RU" sz="9600" dirty="0" smtClean="0"/>
              <a:t>   Ответом </a:t>
            </a:r>
            <a:r>
              <a:rPr lang="ru-RU" sz="9600" dirty="0"/>
              <a:t>на них должно быть краткое и точное воспроизведение содержащейся в тексте информации. </a:t>
            </a:r>
            <a:r>
              <a:rPr lang="ru-RU" sz="9600" i="1" dirty="0"/>
              <a:t>Как звали главного героя? Куда впадает Волга?</a:t>
            </a:r>
            <a:endParaRPr lang="ru-RU" sz="9600" dirty="0"/>
          </a:p>
          <a:p>
            <a:pPr marL="0" indent="0" fontAlgn="base">
              <a:buNone/>
            </a:pPr>
            <a:r>
              <a:rPr lang="ru-RU" sz="9600" b="1" dirty="0" smtClean="0"/>
              <a:t>  2. Уточняющие </a:t>
            </a:r>
            <a:r>
              <a:rPr lang="ru-RU" sz="9600" b="1" dirty="0"/>
              <a:t>вопросы</a:t>
            </a:r>
            <a:r>
              <a:rPr lang="ru-RU" sz="9600" dirty="0"/>
              <a:t>. </a:t>
            </a:r>
            <a:endParaRPr lang="ru-RU" sz="9600" dirty="0" smtClean="0"/>
          </a:p>
          <a:p>
            <a:pPr marL="0" indent="0" fontAlgn="base">
              <a:buNone/>
            </a:pPr>
            <a:r>
              <a:rPr lang="ru-RU" sz="9600" dirty="0" smtClean="0"/>
              <a:t> Выводят </a:t>
            </a:r>
            <a:r>
              <a:rPr lang="ru-RU" sz="9600" dirty="0"/>
              <a:t>на </a:t>
            </a:r>
            <a:r>
              <a:rPr lang="ru-RU" sz="9600" dirty="0" smtClean="0"/>
              <a:t>уровень понимания </a:t>
            </a:r>
            <a:r>
              <a:rPr lang="ru-RU" sz="9600" dirty="0"/>
              <a:t>текста. Это провокационные вопросы, требующие ответов "да" - "нет" и проверяющие подлинность текстовой информации. </a:t>
            </a:r>
            <a:r>
              <a:rPr lang="ru-RU" sz="9600" i="1" dirty="0"/>
              <a:t>Правда ли, что... Если я правильно понял, то...</a:t>
            </a:r>
            <a:endParaRPr lang="ru-RU" sz="9600" dirty="0"/>
          </a:p>
          <a:p>
            <a:pPr marL="0" indent="0">
              <a:buNone/>
            </a:pPr>
            <a:r>
              <a:rPr lang="ru-RU" sz="9600" dirty="0" smtClean="0"/>
              <a:t> Такие </a:t>
            </a:r>
            <a:r>
              <a:rPr lang="ru-RU" sz="9600" dirty="0"/>
              <a:t>вопросы вносят ощутимый вклад в формирование навыка ведения дискуссии. Важно </a:t>
            </a:r>
            <a:r>
              <a:rPr lang="ru-RU" sz="9600" dirty="0" smtClean="0"/>
              <a:t>научиться </a:t>
            </a:r>
            <a:r>
              <a:rPr lang="ru-RU" sz="9600" dirty="0"/>
              <a:t>задавать их без негативной окраски.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344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5544616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Классификация вопросов</a:t>
            </a:r>
            <a:br>
              <a:rPr lang="ru-RU" sz="2800" dirty="0"/>
            </a:br>
            <a:r>
              <a:rPr lang="ru-RU" sz="2800" dirty="0"/>
              <a:t> ( по Б. Блуму)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b="1" dirty="0" smtClean="0"/>
              <a:t>3.            Объясняющие </a:t>
            </a:r>
            <a:r>
              <a:rPr lang="ru-RU" b="1" dirty="0"/>
              <a:t>(интерпретационные) </a:t>
            </a:r>
            <a:r>
              <a:rPr lang="ru-RU" b="1" dirty="0" smtClean="0"/>
              <a:t>  вопросы</a:t>
            </a:r>
            <a:r>
              <a:rPr lang="ru-RU" dirty="0"/>
              <a:t>. </a:t>
            </a:r>
            <a:endParaRPr lang="ru-RU" dirty="0" smtClean="0"/>
          </a:p>
          <a:p>
            <a:pPr marL="0" indent="0" fontAlgn="base">
              <a:buNone/>
            </a:pPr>
            <a:r>
              <a:rPr lang="ru-RU" dirty="0" smtClean="0"/>
              <a:t>Используются </a:t>
            </a:r>
            <a:r>
              <a:rPr lang="ru-RU" dirty="0"/>
              <a:t>для анализа текстовой информации. Начинаются со слова </a:t>
            </a:r>
            <a:r>
              <a:rPr lang="ru-RU" b="1" i="1" dirty="0"/>
              <a:t>"</a:t>
            </a:r>
            <a:r>
              <a:rPr lang="ru-RU" b="1" i="1" dirty="0" smtClean="0"/>
              <a:t>Почему?"</a:t>
            </a:r>
            <a:r>
              <a:rPr lang="ru-RU" b="1" dirty="0" smtClean="0"/>
              <a:t>. </a:t>
            </a:r>
            <a:r>
              <a:rPr lang="ru-RU" dirty="0"/>
              <a:t>Направлены на выявление причинно-следственных связей. Важно, чтобы ответа на такой вопрос не содержалось в тексте в готовом виде, иначе он перейдёт в разряд простых.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2517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989319"/>
            <a:ext cx="8101528" cy="53602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Происхождение термина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183880" cy="5328592"/>
          </a:xfrm>
        </p:spPr>
        <p:txBody>
          <a:bodyPr>
            <a:normAutofit fontScale="92500" lnSpcReduction="10000"/>
          </a:bodyPr>
          <a:lstStyle/>
          <a:p>
            <a:r>
              <a:rPr lang="ru-RU" sz="3000" b="1" dirty="0" smtClean="0"/>
              <a:t>Информация</a:t>
            </a:r>
            <a:r>
              <a:rPr lang="ru-RU" sz="3000" dirty="0" smtClean="0"/>
              <a:t> (от лат. </a:t>
            </a:r>
            <a:r>
              <a:rPr lang="en-US" sz="3000" dirty="0" smtClean="0"/>
              <a:t>informatio</a:t>
            </a:r>
            <a:r>
              <a:rPr lang="ru-RU" sz="3000" dirty="0" smtClean="0"/>
              <a:t>) – «разъяснение, осведомленность, изложение» – сведения, сообщения, </a:t>
            </a:r>
          </a:p>
          <a:p>
            <a:pPr marL="0" indent="0">
              <a:buNone/>
            </a:pPr>
            <a:r>
              <a:rPr lang="ru-RU" sz="3000" dirty="0" smtClean="0"/>
              <a:t>   данные, ознакомление.</a:t>
            </a:r>
          </a:p>
          <a:p>
            <a:r>
              <a:rPr lang="ru-RU" sz="3000" dirty="0" smtClean="0"/>
              <a:t>Главная цель создания текста – это </a:t>
            </a:r>
            <a:r>
              <a:rPr lang="ru-RU" sz="3000" b="1" dirty="0" smtClean="0"/>
              <a:t>сообщение   информации.</a:t>
            </a:r>
          </a:p>
          <a:p>
            <a:r>
              <a:rPr lang="ru-RU" sz="3000" dirty="0" smtClean="0"/>
              <a:t>Общее количество информации, содержащейся в тексте, - это его </a:t>
            </a:r>
            <a:r>
              <a:rPr lang="ru-RU" sz="3000" b="1" dirty="0" smtClean="0"/>
              <a:t>информационная насыщенность.</a:t>
            </a:r>
          </a:p>
          <a:p>
            <a:r>
              <a:rPr lang="ru-RU" sz="3000" b="1" dirty="0" smtClean="0"/>
              <a:t>Информативность текста </a:t>
            </a:r>
            <a:r>
              <a:rPr lang="ru-RU" sz="3000" dirty="0" smtClean="0"/>
              <a:t>– это степень его смысловой и содержательной новизны для читателя, структура опыта и знаний.</a:t>
            </a:r>
            <a:endParaRPr lang="ru-RU" sz="3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790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805264"/>
            <a:ext cx="818388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Классификация вопросов</a:t>
            </a:r>
            <a:br>
              <a:rPr lang="ru-RU" sz="2800" dirty="0"/>
            </a:br>
            <a:r>
              <a:rPr lang="ru-RU" sz="2800" dirty="0"/>
              <a:t> ( по Б. Блуму)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ru-RU" b="1" dirty="0" smtClean="0"/>
              <a:t> 4.    Творческие </a:t>
            </a:r>
            <a:r>
              <a:rPr lang="ru-RU" b="1" dirty="0"/>
              <a:t>вопросы</a:t>
            </a:r>
            <a:r>
              <a:rPr lang="ru-RU" dirty="0"/>
              <a:t>. Подразумевают синтез полученной информации. В них всегда есть частица БЫ или будущее время, а формулировка содержит элемент прогноза, фантазии или предположения. </a:t>
            </a:r>
            <a:r>
              <a:rPr lang="ru-RU" i="1" dirty="0"/>
              <a:t>Что бы произошло, если... Что бы изменилось, если бы у человека было 4 руки? Как, вы думаете, сложилась бы судьба героя, если бы он остался жив?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 descr="C:\Users\Наталья\Desktop\к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0" y="4178300"/>
            <a:ext cx="16097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089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17232"/>
            <a:ext cx="8183880" cy="51780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Классификация вопросов</a:t>
            </a:r>
            <a:br>
              <a:rPr lang="ru-RU" sz="2800" dirty="0"/>
            </a:br>
            <a:r>
              <a:rPr lang="ru-RU" sz="2800" dirty="0"/>
              <a:t> ( по Б. Блуму)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b="1" dirty="0" smtClean="0"/>
              <a:t>5. Оценочные </a:t>
            </a:r>
            <a:r>
              <a:rPr lang="ru-RU" b="1" dirty="0"/>
              <a:t>вопросы</a:t>
            </a:r>
            <a:r>
              <a:rPr lang="ru-RU" dirty="0" smtClean="0"/>
              <a:t>.</a:t>
            </a:r>
          </a:p>
          <a:p>
            <a:pPr marL="0" indent="0" fontAlgn="base">
              <a:buNone/>
            </a:pPr>
            <a:r>
              <a:rPr lang="ru-RU" dirty="0" smtClean="0"/>
              <a:t> </a:t>
            </a:r>
            <a:r>
              <a:rPr lang="ru-RU" dirty="0"/>
              <a:t>Направлены на выяснение критериев оценки явлений, событий, фактов. </a:t>
            </a:r>
            <a:r>
              <a:rPr lang="ru-RU" i="1" dirty="0"/>
              <a:t>Как вы относитесь к ... ? Что лучше? Правильно ли поступил </a:t>
            </a:r>
            <a:r>
              <a:rPr lang="ru-RU" i="1" dirty="0" smtClean="0"/>
              <a:t>...?</a:t>
            </a:r>
            <a:endParaRPr lang="ru-RU" dirty="0"/>
          </a:p>
        </p:txBody>
      </p:sp>
      <p:pic>
        <p:nvPicPr>
          <p:cNvPr id="4098" name="Picture 2" descr="C:\Users\Наталья\Desktop\к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2780928"/>
            <a:ext cx="2932113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63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301208"/>
            <a:ext cx="8183880" cy="733832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Классификация вопросов</a:t>
            </a:r>
            <a:br>
              <a:rPr lang="ru-RU" sz="2800" dirty="0"/>
            </a:br>
            <a:r>
              <a:rPr lang="ru-RU" sz="2800" dirty="0"/>
              <a:t> ( по Б. Блуму)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54832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3000" b="1" dirty="0" smtClean="0"/>
              <a:t> 6.   Практические </a:t>
            </a:r>
            <a:r>
              <a:rPr lang="ru-RU" sz="3000" b="1" dirty="0"/>
              <a:t>вопросы</a:t>
            </a:r>
            <a:r>
              <a:rPr lang="ru-RU" sz="3000" dirty="0"/>
              <a:t>. </a:t>
            </a:r>
            <a:endParaRPr lang="ru-RU" sz="3000" dirty="0" smtClean="0"/>
          </a:p>
          <a:p>
            <a:pPr fontAlgn="base"/>
            <a:r>
              <a:rPr lang="ru-RU" sz="3000" dirty="0" smtClean="0"/>
              <a:t>Нацелены </a:t>
            </a:r>
            <a:r>
              <a:rPr lang="ru-RU" sz="3000" dirty="0"/>
              <a:t>на применение, на поиск взаимосвязи </a:t>
            </a:r>
            <a:r>
              <a:rPr lang="ru-RU" sz="3000" dirty="0" smtClean="0"/>
              <a:t>между </a:t>
            </a:r>
            <a:r>
              <a:rPr lang="ru-RU" sz="3000" b="1" dirty="0"/>
              <a:t>теорией и практикой</a:t>
            </a:r>
            <a:r>
              <a:rPr lang="ru-RU" sz="3000" dirty="0"/>
              <a:t>. </a:t>
            </a:r>
            <a:r>
              <a:rPr lang="ru-RU" sz="3000" i="1" dirty="0"/>
              <a:t>Как бы я поступил на месте героя? Где может пригодиться знание интегралов?</a:t>
            </a:r>
            <a:endParaRPr lang="ru-RU" sz="3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693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13176"/>
            <a:ext cx="8183880" cy="102186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Роль информационной обработки текста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/>
          </a:bodyPr>
          <a:lstStyle/>
          <a:p>
            <a:r>
              <a:rPr lang="ru-RU" b="1" dirty="0" smtClean="0"/>
              <a:t>Информационная обработка </a:t>
            </a:r>
            <a:r>
              <a:rPr lang="ru-RU" dirty="0" smtClean="0"/>
              <a:t>текстов различных стилей и жанров важна для применения основных способов добывания и переработки информации, её свертывания, понимания проблемы текста, замысла автора и коммуникативной задачи.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489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85184"/>
            <a:ext cx="8183880" cy="151216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Список литературы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Autofit/>
          </a:bodyPr>
          <a:lstStyle/>
          <a:p>
            <a:pPr fontAlgn="base"/>
            <a:r>
              <a:rPr lang="ru-RU" sz="1800" dirty="0" smtClean="0"/>
              <a:t>1</a:t>
            </a:r>
            <a:r>
              <a:rPr lang="ru-RU" sz="1800" dirty="0"/>
              <a:t>. </a:t>
            </a:r>
            <a:r>
              <a:rPr lang="ru-RU" sz="1800" dirty="0">
                <a:solidFill>
                  <a:prstClr val="black"/>
                </a:solidFill>
              </a:rPr>
              <a:t>Ахманова О.С. и др. Основы компонентного анализа. – М.: 1969 г.</a:t>
            </a:r>
          </a:p>
          <a:p>
            <a:pPr fontAlgn="base"/>
            <a:r>
              <a:rPr lang="ru-RU" sz="1800" dirty="0" smtClean="0"/>
              <a:t>2.  Брандес </a:t>
            </a:r>
            <a:r>
              <a:rPr lang="ru-RU" sz="1800" dirty="0"/>
              <a:t>О.П., Иванова Т.П. Стилистическая интерпретация текста. – М: 1991 г</a:t>
            </a:r>
            <a:r>
              <a:rPr lang="ru-RU" sz="1800" dirty="0" smtClean="0"/>
              <a:t>.</a:t>
            </a:r>
          </a:p>
          <a:p>
            <a:pPr lvl="0" fontAlgn="base">
              <a:buClr>
                <a:srgbClr val="B83D68"/>
              </a:buClr>
            </a:pPr>
            <a:r>
              <a:rPr lang="ru-RU" sz="1800" dirty="0" smtClean="0">
                <a:solidFill>
                  <a:prstClr val="black"/>
                </a:solidFill>
              </a:rPr>
              <a:t>3. </a:t>
            </a:r>
            <a:r>
              <a:rPr lang="ru-RU" sz="1800" dirty="0">
                <a:solidFill>
                  <a:prstClr val="black"/>
                </a:solidFill>
              </a:rPr>
              <a:t>Выгодский Л.С. Психология искусства. – М.: 1986 г. </a:t>
            </a:r>
          </a:p>
          <a:p>
            <a:pPr lvl="0" fontAlgn="base">
              <a:buClr>
                <a:srgbClr val="B83D68"/>
              </a:buClr>
            </a:pPr>
            <a:r>
              <a:rPr lang="ru-RU" sz="1800" dirty="0" smtClean="0"/>
              <a:t>4. </a:t>
            </a:r>
            <a:r>
              <a:rPr lang="ru-RU" sz="1800" dirty="0">
                <a:solidFill>
                  <a:prstClr val="black"/>
                </a:solidFill>
              </a:rPr>
              <a:t>Гюббенет И.В. Основы филологической интерпретации литературно- художественного текста. – Московский университет: 1991 г.</a:t>
            </a:r>
          </a:p>
          <a:p>
            <a:pPr fontAlgn="base"/>
            <a:r>
              <a:rPr lang="ru-RU" sz="1800" dirty="0"/>
              <a:t>5</a:t>
            </a:r>
            <a:r>
              <a:rPr lang="ru-RU" sz="1800" dirty="0" smtClean="0"/>
              <a:t>. </a:t>
            </a:r>
            <a:r>
              <a:rPr lang="ru-RU" sz="1800" dirty="0" smtClean="0"/>
              <a:t>Домашнев </a:t>
            </a:r>
            <a:r>
              <a:rPr lang="ru-RU" sz="1800" dirty="0"/>
              <a:t>А.И. Монографический метод исследования текста. – М:1990 г. </a:t>
            </a:r>
            <a:endParaRPr lang="ru-RU" sz="1800" dirty="0" smtClean="0"/>
          </a:p>
          <a:p>
            <a:pPr fontAlgn="base"/>
            <a:r>
              <a:rPr lang="ru-RU" sz="1800" dirty="0" smtClean="0"/>
              <a:t>6. </a:t>
            </a:r>
            <a:r>
              <a:rPr lang="ru-RU" sz="1800" dirty="0"/>
              <a:t>Кузнецова Э.В. Лексикология русского языка. – М.: 1982 г</a:t>
            </a:r>
            <a:r>
              <a:rPr lang="ru-RU" sz="1800" dirty="0" smtClean="0"/>
              <a:t>.</a:t>
            </a:r>
          </a:p>
          <a:p>
            <a:pPr fontAlgn="base"/>
            <a:r>
              <a:rPr lang="ru-RU" sz="1800" dirty="0" smtClean="0"/>
              <a:t>7.</a:t>
            </a:r>
            <a:r>
              <a:rPr lang="ru-RU" sz="1800" dirty="0" smtClean="0"/>
              <a:t> </a:t>
            </a:r>
            <a:r>
              <a:rPr lang="ru-RU" sz="1800" dirty="0">
                <a:solidFill>
                  <a:prstClr val="black"/>
                </a:solidFill>
              </a:rPr>
              <a:t>Кухаренко В.А. Интерпретация текста. – Ленинград: 1979 г.</a:t>
            </a:r>
            <a:endParaRPr lang="ru-RU" sz="1800" dirty="0"/>
          </a:p>
          <a:p>
            <a:pPr lvl="0" fontAlgn="base">
              <a:buClr>
                <a:srgbClr val="B83D68"/>
              </a:buClr>
            </a:pPr>
            <a:r>
              <a:rPr lang="ru-RU" sz="1800" dirty="0" smtClean="0"/>
              <a:t>8</a:t>
            </a:r>
            <a:r>
              <a:rPr lang="ru-RU" sz="1800" dirty="0" smtClean="0"/>
              <a:t>. </a:t>
            </a:r>
            <a:r>
              <a:rPr lang="ru-RU" sz="1800" dirty="0"/>
              <a:t>Маранцман В.Г. Интерпретация художественного произведения как технология общения </a:t>
            </a:r>
            <a:r>
              <a:rPr lang="ru-RU" sz="1800" dirty="0" smtClean="0"/>
              <a:t>с</a:t>
            </a:r>
            <a:r>
              <a:rPr lang="ru-RU" sz="1800" dirty="0" smtClean="0"/>
              <a:t> </a:t>
            </a:r>
            <a:r>
              <a:rPr lang="ru-RU" sz="1800" dirty="0"/>
              <a:t>искусством. – Литература в школе, №8, 1998 г</a:t>
            </a:r>
            <a:r>
              <a:rPr lang="ru-RU" sz="1800" dirty="0" smtClean="0"/>
              <a:t>.</a:t>
            </a:r>
          </a:p>
          <a:p>
            <a:pPr fontAlgn="base"/>
            <a:r>
              <a:rPr lang="ru-RU" sz="1800" dirty="0" smtClean="0"/>
              <a:t>9. </a:t>
            </a:r>
            <a:r>
              <a:rPr lang="ru-RU" sz="1800" dirty="0">
                <a:solidFill>
                  <a:prstClr val="black"/>
                </a:solidFill>
              </a:rPr>
              <a:t>Москвин В.П. Стилистика русского языка. Приёмы и средства выразительной и образной речи. Часть 1,2. – Волгоград: Учитель, 2004 г</a:t>
            </a:r>
            <a:endParaRPr lang="ru-RU" sz="1800" dirty="0"/>
          </a:p>
        </p:txBody>
      </p:sp>
      <p:pic>
        <p:nvPicPr>
          <p:cNvPr id="1026" name="Picture 2" descr="C:\Users\Наталья\Desktop\к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869160"/>
            <a:ext cx="1440160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1433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33256"/>
            <a:ext cx="818388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Список литературы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sz="1900" dirty="0" smtClean="0"/>
              <a:t>10. </a:t>
            </a:r>
            <a:r>
              <a:rPr lang="ru-RU" sz="1900" dirty="0"/>
              <a:t>Ожегов С.И., Шведова Н.Ю. Толковый словарь русского языка. – М.: 1998 г</a:t>
            </a:r>
            <a:r>
              <a:rPr lang="ru-RU" sz="1900" dirty="0" smtClean="0"/>
              <a:t>.</a:t>
            </a:r>
            <a:r>
              <a:rPr lang="ru-RU" sz="1900" dirty="0">
                <a:solidFill>
                  <a:prstClr val="black"/>
                </a:solidFill>
              </a:rPr>
              <a:t> </a:t>
            </a:r>
            <a:endParaRPr lang="ru-RU" sz="1900" dirty="0" smtClean="0">
              <a:solidFill>
                <a:prstClr val="black"/>
              </a:solidFill>
            </a:endParaRPr>
          </a:p>
          <a:p>
            <a:pPr lvl="0" fontAlgn="base">
              <a:buClr>
                <a:srgbClr val="B83D68"/>
              </a:buClr>
            </a:pPr>
            <a:r>
              <a:rPr lang="ru-RU" sz="1900" dirty="0" smtClean="0">
                <a:solidFill>
                  <a:prstClr val="black"/>
                </a:solidFill>
              </a:rPr>
              <a:t>11. Пахнова </a:t>
            </a:r>
            <a:r>
              <a:rPr lang="ru-RU" sz="1900" dirty="0">
                <a:solidFill>
                  <a:prstClr val="black"/>
                </a:solidFill>
              </a:rPr>
              <a:t>Т.М. Текст как основа создания на уроках развивающей среды…  18. Журналы: «Русский язык в школе», «Литература в школе»</a:t>
            </a:r>
          </a:p>
          <a:p>
            <a:pPr fontAlgn="base"/>
            <a:endParaRPr lang="ru-RU" sz="1900" dirty="0"/>
          </a:p>
          <a:p>
            <a:pPr fontAlgn="base"/>
            <a:r>
              <a:rPr lang="ru-RU" sz="1900" dirty="0"/>
              <a:t> </a:t>
            </a:r>
            <a:r>
              <a:rPr lang="ru-RU" sz="1900" dirty="0" smtClean="0"/>
              <a:t>12.Перинбаньягам </a:t>
            </a:r>
            <a:r>
              <a:rPr lang="ru-RU" sz="1900" dirty="0"/>
              <a:t>Р.С. Диалогическая личность. – М.: 1998 г. </a:t>
            </a:r>
            <a:endParaRPr lang="ru-RU" sz="1900" dirty="0" smtClean="0"/>
          </a:p>
          <a:p>
            <a:pPr fontAlgn="base"/>
            <a:r>
              <a:rPr lang="ru-RU" sz="1900" dirty="0" smtClean="0">
                <a:solidFill>
                  <a:prstClr val="black"/>
                </a:solidFill>
              </a:rPr>
              <a:t>13.Потебня </a:t>
            </a:r>
            <a:r>
              <a:rPr lang="ru-RU" sz="1900" dirty="0">
                <a:solidFill>
                  <a:prstClr val="black"/>
                </a:solidFill>
              </a:rPr>
              <a:t>А.И. Теоретическая поэтика. – М., Высшая школа: </a:t>
            </a:r>
            <a:r>
              <a:rPr lang="ru-RU" sz="1900" dirty="0" smtClean="0">
                <a:solidFill>
                  <a:prstClr val="black"/>
                </a:solidFill>
              </a:rPr>
              <a:t>1990г.</a:t>
            </a:r>
          </a:p>
          <a:p>
            <a:pPr lvl="0" fontAlgn="base">
              <a:buClr>
                <a:srgbClr val="B83D68"/>
              </a:buClr>
            </a:pPr>
            <a:r>
              <a:rPr lang="ru-RU" sz="1900" dirty="0" smtClean="0">
                <a:solidFill>
                  <a:prstClr val="black"/>
                </a:solidFill>
              </a:rPr>
              <a:t>14.Солганик </a:t>
            </a:r>
            <a:r>
              <a:rPr lang="ru-RU" sz="1900" dirty="0">
                <a:solidFill>
                  <a:prstClr val="black"/>
                </a:solidFill>
              </a:rPr>
              <a:t>Г.Я. Стилистика русского языка. 10-11 классы. – М.: Дрофа, 1995 г. </a:t>
            </a:r>
          </a:p>
          <a:p>
            <a:pPr lvl="0" fontAlgn="base">
              <a:buClr>
                <a:srgbClr val="B83D68"/>
              </a:buClr>
            </a:pPr>
            <a:r>
              <a:rPr lang="ru-RU" sz="1900" dirty="0" smtClean="0">
                <a:solidFill>
                  <a:prstClr val="black"/>
                </a:solidFill>
              </a:rPr>
              <a:t>15.Федотов </a:t>
            </a:r>
            <a:r>
              <a:rPr lang="ru-RU" sz="1900" dirty="0">
                <a:solidFill>
                  <a:prstClr val="black"/>
                </a:solidFill>
              </a:rPr>
              <a:t>О.И. Как научить детей понимать поэтику художественного произведения. – М.: Чистые пруды, 2005 г.</a:t>
            </a:r>
          </a:p>
          <a:p>
            <a:pPr lvl="0" fontAlgn="base">
              <a:buClr>
                <a:srgbClr val="B83D68"/>
              </a:buClr>
            </a:pPr>
            <a:r>
              <a:rPr lang="ru-RU" sz="1900" dirty="0" smtClean="0"/>
              <a:t>16. </a:t>
            </a:r>
            <a:r>
              <a:rPr lang="ru-RU" sz="1900" dirty="0"/>
              <a:t>Шпенглер О. и др. Самосознание европейской культуры XX века. – М.: </a:t>
            </a:r>
            <a:r>
              <a:rPr lang="ru-RU" sz="1900" dirty="0" smtClean="0"/>
              <a:t>1991г</a:t>
            </a:r>
            <a:r>
              <a:rPr lang="ru-RU" sz="19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808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877272"/>
            <a:ext cx="8183880" cy="61951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Классификация информации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Информацию можно разделить на виды по различным критериям: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   </a:t>
            </a:r>
            <a:r>
              <a:rPr lang="ru-RU" b="1" dirty="0"/>
              <a:t>по способу восприятия  </a:t>
            </a:r>
            <a:r>
              <a:rPr lang="ru-RU" dirty="0"/>
              <a:t>(визуальная,      аудиальная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b="1" dirty="0"/>
              <a:t>по форме представления </a:t>
            </a:r>
            <a:r>
              <a:rPr lang="ru-RU" dirty="0"/>
              <a:t>(текстовая, </a:t>
            </a:r>
            <a:r>
              <a:rPr lang="ru-RU" dirty="0" smtClean="0"/>
              <a:t>числовая, графическая)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b="1" dirty="0" smtClean="0"/>
              <a:t>по </a:t>
            </a:r>
            <a:r>
              <a:rPr lang="ru-RU" b="1" dirty="0" smtClean="0"/>
              <a:t>назначению</a:t>
            </a:r>
            <a:r>
              <a:rPr lang="ru-RU" dirty="0" smtClean="0"/>
              <a:t> (массовая, специальная, </a:t>
            </a:r>
            <a:r>
              <a:rPr lang="ru-RU" dirty="0"/>
              <a:t>л</a:t>
            </a:r>
            <a:r>
              <a:rPr lang="ru-RU" dirty="0" smtClean="0"/>
              <a:t>ичная)</a:t>
            </a:r>
            <a:endParaRPr lang="ru-RU" dirty="0"/>
          </a:p>
        </p:txBody>
      </p:sp>
      <p:pic>
        <p:nvPicPr>
          <p:cNvPr id="2050" name="Picture 2" descr="C:\Users\Наталья\Desktop\к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894373"/>
            <a:ext cx="1368152" cy="17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65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17232"/>
            <a:ext cx="8183880" cy="51780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Что такое текст?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/>
          </a:bodyPr>
          <a:lstStyle/>
          <a:p>
            <a:r>
              <a:rPr lang="ru-RU" b="1" dirty="0" smtClean="0"/>
              <a:t>Текст </a:t>
            </a:r>
            <a:r>
              <a:rPr lang="ru-RU" dirty="0" smtClean="0"/>
              <a:t>(от лат. </a:t>
            </a:r>
            <a:r>
              <a:rPr lang="en-US" dirty="0" smtClean="0"/>
              <a:t>textus) –</a:t>
            </a:r>
            <a:r>
              <a:rPr lang="ru-RU" dirty="0" smtClean="0"/>
              <a:t>«ткань, связь, сплетение, сочетание»- речевое произведение, состоящее из ряда предложений, расположенных в определенной последовательности.</a:t>
            </a:r>
          </a:p>
          <a:p>
            <a:r>
              <a:rPr lang="ru-RU" b="1" dirty="0" smtClean="0"/>
              <a:t>Понятие содержания текста </a:t>
            </a:r>
            <a:r>
              <a:rPr lang="ru-RU" dirty="0" smtClean="0"/>
              <a:t>– это информация, индивидуально – авторское восприятие отношений между явлениями, их значимости во всех сферах жизни, которое передается читателям.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494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661248"/>
            <a:ext cx="818388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Информативность текста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332656"/>
            <a:ext cx="8183880" cy="513089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лингвистике информативность текста разделяют на следующие составляющие:</a:t>
            </a:r>
          </a:p>
          <a:p>
            <a:r>
              <a:rPr lang="ru-RU" b="1" dirty="0"/>
              <a:t>с</a:t>
            </a:r>
            <a:r>
              <a:rPr lang="ru-RU" b="1" dirty="0" smtClean="0"/>
              <a:t>одержательно – фактуальная </a:t>
            </a:r>
            <a:r>
              <a:rPr lang="ru-RU" dirty="0" smtClean="0"/>
              <a:t>информация</a:t>
            </a:r>
            <a:r>
              <a:rPr lang="ru-RU" b="1" dirty="0" smtClean="0"/>
              <a:t> </a:t>
            </a:r>
            <a:r>
              <a:rPr lang="ru-RU" dirty="0" smtClean="0"/>
              <a:t>(сообщение о фактах, событиях, процессах);</a:t>
            </a:r>
          </a:p>
          <a:p>
            <a:r>
              <a:rPr lang="ru-RU" b="1" dirty="0"/>
              <a:t>с</a:t>
            </a:r>
            <a:r>
              <a:rPr lang="ru-RU" b="1" dirty="0" smtClean="0"/>
              <a:t>одержательно – концептуальная </a:t>
            </a:r>
            <a:r>
              <a:rPr lang="ru-RU" dirty="0" smtClean="0"/>
              <a:t>информация (индивидуально – авторское понимание отношений между явлениями, их причинно – следственной связи);</a:t>
            </a:r>
          </a:p>
          <a:p>
            <a:r>
              <a:rPr lang="ru-RU" b="1" dirty="0"/>
              <a:t>с</a:t>
            </a:r>
            <a:r>
              <a:rPr lang="ru-RU" b="1" dirty="0" smtClean="0"/>
              <a:t>одержательно –подтекстовая </a:t>
            </a:r>
            <a:r>
              <a:rPr lang="ru-RU" dirty="0" smtClean="0"/>
              <a:t>информация  (скрытая информация, которую читатель может извлечь из содержания текста).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7041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021288"/>
            <a:ext cx="8183880" cy="432048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Как добыть информацию из текста?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Autofit/>
          </a:bodyPr>
          <a:lstStyle/>
          <a:p>
            <a:r>
              <a:rPr lang="ru-RU" dirty="0" smtClean="0">
                <a:cs typeface="Aharoni" pitchFamily="2" charset="-79"/>
              </a:rPr>
              <a:t>Из теста можно </a:t>
            </a:r>
            <a:r>
              <a:rPr lang="ru-RU" b="1" dirty="0" smtClean="0">
                <a:cs typeface="Aharoni" pitchFamily="2" charset="-79"/>
              </a:rPr>
              <a:t>вывести, заключить</a:t>
            </a:r>
            <a:r>
              <a:rPr lang="ru-RU" dirty="0" smtClean="0">
                <a:cs typeface="Aharoni" pitchFamily="2" charset="-79"/>
              </a:rPr>
              <a:t>, </a:t>
            </a:r>
            <a:r>
              <a:rPr lang="ru-RU" b="1" dirty="0" smtClean="0">
                <a:cs typeface="Aharoni" pitchFamily="2" charset="-79"/>
              </a:rPr>
              <a:t>извлечь</a:t>
            </a:r>
            <a:r>
              <a:rPr lang="ru-RU" dirty="0" smtClean="0">
                <a:cs typeface="Aharoni" pitchFamily="2" charset="-79"/>
              </a:rPr>
              <a:t> необходимую информацию, так как он побуждает читателя к творческому процессу его понимания, восприятия, интерпретации.</a:t>
            </a:r>
          </a:p>
          <a:p>
            <a:r>
              <a:rPr lang="ru-RU" b="1" dirty="0" smtClean="0">
                <a:cs typeface="Aharoni" pitchFamily="2" charset="-79"/>
              </a:rPr>
              <a:t>Понимать </a:t>
            </a:r>
            <a:r>
              <a:rPr lang="ru-RU" dirty="0" smtClean="0">
                <a:cs typeface="Aharoni" pitchFamily="2" charset="-79"/>
              </a:rPr>
              <a:t>информацию, содержащуюся  в тексте – значит </a:t>
            </a:r>
            <a:r>
              <a:rPr lang="ru-RU" b="1" dirty="0" smtClean="0">
                <a:cs typeface="Aharoni" pitchFamily="2" charset="-79"/>
              </a:rPr>
              <a:t>понимать</a:t>
            </a:r>
            <a:r>
              <a:rPr lang="ru-RU" dirty="0" smtClean="0">
                <a:cs typeface="Aharoni" pitchFamily="2" charset="-79"/>
              </a:rPr>
              <a:t>, как </a:t>
            </a:r>
            <a:r>
              <a:rPr lang="ru-RU" b="1" dirty="0" smtClean="0">
                <a:cs typeface="Aharoni" pitchFamily="2" charset="-79"/>
              </a:rPr>
              <a:t>движется ход авторской мысли </a:t>
            </a:r>
            <a:r>
              <a:rPr lang="ru-RU" dirty="0" smtClean="0">
                <a:cs typeface="Aharoni" pitchFamily="2" charset="-79"/>
              </a:rPr>
              <a:t>от микротемы к микротеме, как </a:t>
            </a:r>
            <a:r>
              <a:rPr lang="ru-RU" b="1" dirty="0" smtClean="0">
                <a:cs typeface="Aharoni" pitchFamily="2" charset="-79"/>
              </a:rPr>
              <a:t>осуществляется коммуникативная задача </a:t>
            </a:r>
            <a:r>
              <a:rPr lang="ru-RU" dirty="0" smtClean="0">
                <a:cs typeface="Aharoni" pitchFamily="2" charset="-79"/>
              </a:rPr>
              <a:t>текста.</a:t>
            </a:r>
            <a:endParaRPr lang="ru-RU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3152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1610" y="5877272"/>
            <a:ext cx="9696048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Как добыть информацию из текста?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Autofit/>
          </a:bodyPr>
          <a:lstStyle/>
          <a:p>
            <a:r>
              <a:rPr lang="ru-RU" b="1" dirty="0"/>
              <a:t>В</a:t>
            </a:r>
            <a:r>
              <a:rPr lang="ru-RU" b="1" dirty="0" smtClean="0"/>
              <a:t>ыявление </a:t>
            </a:r>
            <a:r>
              <a:rPr lang="ru-RU" b="1" dirty="0"/>
              <a:t>информации </a:t>
            </a:r>
            <a:r>
              <a:rPr lang="ru-RU" dirty="0"/>
              <a:t>предполагает выбор определѐнных элементов информации, отделение главного от второстепенного, нахождение доводов автора в подтверждение выдвинутых тезисов, что </a:t>
            </a:r>
            <a:r>
              <a:rPr lang="ru-RU" dirty="0" smtClean="0"/>
              <a:t>позволяет </a:t>
            </a:r>
            <a:r>
              <a:rPr lang="ru-RU" dirty="0"/>
              <a:t>раскрыть содержание текста</a:t>
            </a:r>
            <a:r>
              <a:rPr lang="ru-RU" dirty="0" smtClean="0"/>
              <a:t>.</a:t>
            </a:r>
          </a:p>
        </p:txBody>
      </p:sp>
      <p:pic>
        <p:nvPicPr>
          <p:cNvPr id="3074" name="Picture 2" descr="C:\Users\Наталья\Desktop\к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717032"/>
            <a:ext cx="3168352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71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17232"/>
            <a:ext cx="8183880" cy="51780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Как выявить информацию?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 Выявление информации </a:t>
            </a:r>
            <a:r>
              <a:rPr lang="ru-RU" dirty="0"/>
              <a:t>предполагает:</a:t>
            </a:r>
          </a:p>
          <a:p>
            <a:pPr marL="0" indent="0">
              <a:buNone/>
            </a:pPr>
            <a:r>
              <a:rPr lang="ru-RU" b="1" dirty="0"/>
              <a:t>   </a:t>
            </a:r>
            <a:r>
              <a:rPr lang="ru-RU" dirty="0" smtClean="0"/>
              <a:t>выбор  </a:t>
            </a:r>
            <a:r>
              <a:rPr lang="ru-RU" dirty="0"/>
              <a:t>её </a:t>
            </a:r>
            <a:r>
              <a:rPr lang="ru-RU" dirty="0" smtClean="0"/>
              <a:t>определенных  </a:t>
            </a:r>
            <a:r>
              <a:rPr lang="ru-RU" dirty="0"/>
              <a:t>элементов; </a:t>
            </a:r>
          </a:p>
          <a:p>
            <a:pPr marL="0" indent="0">
              <a:buNone/>
            </a:pPr>
            <a:r>
              <a:rPr lang="ru-RU" dirty="0" smtClean="0"/>
              <a:t>   вычитывание </a:t>
            </a:r>
            <a:r>
              <a:rPr lang="ru-RU" dirty="0"/>
              <a:t>информации </a:t>
            </a:r>
            <a:r>
              <a:rPr lang="ru-RU" dirty="0" smtClean="0"/>
              <a:t> (фактологической, </a:t>
            </a:r>
            <a:r>
              <a:rPr lang="ru-RU" dirty="0"/>
              <a:t>подтекстовой, концептуальной);     </a:t>
            </a:r>
          </a:p>
          <a:p>
            <a:r>
              <a:rPr lang="ru-RU" dirty="0"/>
              <a:t>  </a:t>
            </a:r>
            <a:r>
              <a:rPr lang="ru-RU" dirty="0" smtClean="0"/>
              <a:t>понимание </a:t>
            </a:r>
            <a:r>
              <a:rPr lang="ru-RU" dirty="0"/>
              <a:t>общего содержания текста, его основного смысла;</a:t>
            </a:r>
          </a:p>
          <a:p>
            <a:r>
              <a:rPr lang="ru-RU" dirty="0"/>
              <a:t>  </a:t>
            </a:r>
            <a:r>
              <a:rPr lang="ru-RU" dirty="0" smtClean="0"/>
              <a:t>извлечение </a:t>
            </a:r>
            <a:r>
              <a:rPr lang="ru-RU" dirty="0"/>
              <a:t>фактической информации, то есть информации, заданной в явном виде; </a:t>
            </a:r>
          </a:p>
          <a:p>
            <a:r>
              <a:rPr lang="ru-RU" dirty="0"/>
              <a:t>  </a:t>
            </a:r>
            <a:r>
              <a:rPr lang="ru-RU" dirty="0" smtClean="0"/>
              <a:t>отделение </a:t>
            </a:r>
            <a:r>
              <a:rPr lang="ru-RU" dirty="0"/>
              <a:t>главной информации от второстепенной (основной от дополнительной);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027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89240"/>
            <a:ext cx="8183880" cy="445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Как выявить информацию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Autofit/>
          </a:bodyPr>
          <a:lstStyle/>
          <a:p>
            <a:r>
              <a:rPr lang="ru-RU" sz="2400" dirty="0" smtClean="0"/>
              <a:t> </a:t>
            </a:r>
            <a:r>
              <a:rPr lang="ru-RU" sz="2400" dirty="0"/>
              <a:t>заполнение смысловых пропусков, выявление скрытой информации;        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сопоставление </a:t>
            </a:r>
            <a:r>
              <a:rPr lang="ru-RU" sz="2400" dirty="0"/>
              <a:t>информации, нахождение в тексте подтверждения высказанного суждения;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нахождение </a:t>
            </a:r>
            <a:r>
              <a:rPr lang="ru-RU" sz="2400" dirty="0"/>
              <a:t>ключевых слов, словосочетаний, предложений (информационно важных), реализующих тематическое и смысловое единство текста;              </a:t>
            </a:r>
          </a:p>
          <a:p>
            <a:r>
              <a:rPr lang="ru-RU" sz="2400" dirty="0" smtClean="0"/>
              <a:t>использование </a:t>
            </a:r>
            <a:r>
              <a:rPr lang="ru-RU" sz="2400" dirty="0"/>
              <a:t>разных способов чтения: просмотрового, поискового, с ориентацией на отбор нужной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4239226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522</TotalTime>
  <Words>1530</Words>
  <Application>Microsoft Office PowerPoint</Application>
  <PresentationFormat>Экран (4:3)</PresentationFormat>
  <Paragraphs>128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Аспект</vt:lpstr>
      <vt:lpstr>Работа с информацией в текстах разных  стилей речи</vt:lpstr>
      <vt:lpstr>Происхождение термина</vt:lpstr>
      <vt:lpstr>Классификация информации</vt:lpstr>
      <vt:lpstr>Что такое текст?</vt:lpstr>
      <vt:lpstr>Информативность текста</vt:lpstr>
      <vt:lpstr>Как добыть информацию из текста?</vt:lpstr>
      <vt:lpstr>Как добыть информацию из текста?</vt:lpstr>
      <vt:lpstr>Как выявить информацию?</vt:lpstr>
      <vt:lpstr>Как выявить информацию?</vt:lpstr>
      <vt:lpstr>На какую информацию стоит обратить внимание в первую очередь?</vt:lpstr>
      <vt:lpstr>Как определить данное в тексте (Д)?</vt:lpstr>
      <vt:lpstr>Как определить новую информацию?</vt:lpstr>
      <vt:lpstr>Осмысление и преобразование информации</vt:lpstr>
      <vt:lpstr>Работа с текстами разных стилей речи. </vt:lpstr>
      <vt:lpstr>Работа с текстами разных стилей речи. </vt:lpstr>
      <vt:lpstr>Работа с текстом художественного стиля</vt:lpstr>
      <vt:lpstr>Осмысление текста –это  постановка вопросов </vt:lpstr>
      <vt:lpstr>Классификация вопросов  ( по Б. Блуму)</vt:lpstr>
      <vt:lpstr>Классификация вопросов  ( по Б. Блуму)</vt:lpstr>
      <vt:lpstr>Классификация вопросов  ( по Б. Блуму)</vt:lpstr>
      <vt:lpstr>Классификация вопросов  ( по Б. Блуму)</vt:lpstr>
      <vt:lpstr>Классификация вопросов  ( по Б. Блуму)</vt:lpstr>
      <vt:lpstr>Роль информационной обработки текста</vt:lpstr>
      <vt:lpstr>Список литературы</vt:lpstr>
      <vt:lpstr>Список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информацией в текстах разных  стилей речи</dc:title>
  <dc:creator>Наталья</dc:creator>
  <cp:lastModifiedBy>Наталья</cp:lastModifiedBy>
  <cp:revision>43</cp:revision>
  <dcterms:created xsi:type="dcterms:W3CDTF">2015-02-26T17:58:37Z</dcterms:created>
  <dcterms:modified xsi:type="dcterms:W3CDTF">2021-07-31T19:45:43Z</dcterms:modified>
</cp:coreProperties>
</file>